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 id="2147483728" r:id="rId2"/>
  </p:sldMasterIdLst>
  <p:notesMasterIdLst>
    <p:notesMasterId r:id="rId39"/>
  </p:notesMasterIdLst>
  <p:handoutMasterIdLst>
    <p:handoutMasterId r:id="rId40"/>
  </p:handoutMasterIdLst>
  <p:sldIdLst>
    <p:sldId id="574" r:id="rId3"/>
    <p:sldId id="350" r:id="rId4"/>
    <p:sldId id="561" r:id="rId5"/>
    <p:sldId id="257" r:id="rId6"/>
    <p:sldId id="398" r:id="rId7"/>
    <p:sldId id="399" r:id="rId8"/>
    <p:sldId id="304" r:id="rId9"/>
    <p:sldId id="567" r:id="rId10"/>
    <p:sldId id="353" r:id="rId11"/>
    <p:sldId id="356" r:id="rId12"/>
    <p:sldId id="562" r:id="rId13"/>
    <p:sldId id="357" r:id="rId14"/>
    <p:sldId id="263" r:id="rId15"/>
    <p:sldId id="264" r:id="rId16"/>
    <p:sldId id="265" r:id="rId17"/>
    <p:sldId id="563" r:id="rId18"/>
    <p:sldId id="572" r:id="rId19"/>
    <p:sldId id="573" r:id="rId20"/>
    <p:sldId id="564" r:id="rId21"/>
    <p:sldId id="266" r:id="rId22"/>
    <p:sldId id="565" r:id="rId23"/>
    <p:sldId id="358" r:id="rId24"/>
    <p:sldId id="568" r:id="rId25"/>
    <p:sldId id="370" r:id="rId26"/>
    <p:sldId id="390" r:id="rId27"/>
    <p:sldId id="371" r:id="rId28"/>
    <p:sldId id="566" r:id="rId29"/>
    <p:sldId id="389" r:id="rId30"/>
    <p:sldId id="569" r:id="rId31"/>
    <p:sldId id="400" r:id="rId32"/>
    <p:sldId id="402" r:id="rId33"/>
    <p:sldId id="570" r:id="rId34"/>
    <p:sldId id="408" r:id="rId35"/>
    <p:sldId id="571" r:id="rId36"/>
    <p:sldId id="409" r:id="rId37"/>
    <p:sldId id="384" r:id="rId38"/>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REQUIRED SLIDES" id="{D4B04A26-677D-4F42-935A-AFC5E88D43B3}">
          <p14:sldIdLst>
            <p14:sldId id="574"/>
            <p14:sldId id="350"/>
            <p14:sldId id="561"/>
            <p14:sldId id="257"/>
            <p14:sldId id="398"/>
            <p14:sldId id="399"/>
            <p14:sldId id="304"/>
            <p14:sldId id="567"/>
            <p14:sldId id="353"/>
            <p14:sldId id="356"/>
            <p14:sldId id="562"/>
            <p14:sldId id="357"/>
            <p14:sldId id="263"/>
            <p14:sldId id="264"/>
            <p14:sldId id="265"/>
            <p14:sldId id="563"/>
            <p14:sldId id="572"/>
            <p14:sldId id="573"/>
            <p14:sldId id="564"/>
            <p14:sldId id="266"/>
            <p14:sldId id="565"/>
            <p14:sldId id="358"/>
            <p14:sldId id="568"/>
            <p14:sldId id="370"/>
            <p14:sldId id="390"/>
            <p14:sldId id="371"/>
            <p14:sldId id="566"/>
            <p14:sldId id="389"/>
            <p14:sldId id="569"/>
            <p14:sldId id="400"/>
            <p14:sldId id="402"/>
            <p14:sldId id="570"/>
            <p14:sldId id="408"/>
            <p14:sldId id="571"/>
            <p14:sldId id="409"/>
            <p14:sldId id="384"/>
          </p14:sldIdLst>
        </p14:section>
        <p14:section name="REFERENCE SLIDES" id="{1BF493E7-959B-4098-9BC3-C5CDEA4CA9C0}">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raden Ford" initials="BF" lastIdx="7" clrIdx="0"/>
  <p:cmAuthor id="2" name="Jessica Lodien" initials="JL" lastIdx="16" clrIdx="1">
    <p:extLst>
      <p:ext uri="{19B8F6BF-5375-455C-9EA6-DF929625EA0E}">
        <p15:presenceInfo xmlns:p15="http://schemas.microsoft.com/office/powerpoint/2012/main" userId="S::jessica@queldesign.com::455b67a3-ee6b-4a1d-81db-5983c896bc84"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89E52"/>
    <a:srgbClr val="F7F7F7"/>
    <a:srgbClr val="777777"/>
    <a:srgbClr val="E3E3E3"/>
    <a:srgbClr val="00AF6F"/>
    <a:srgbClr val="5B5D5D"/>
    <a:srgbClr val="007840"/>
    <a:srgbClr val="F2F2F2"/>
    <a:srgbClr val="F2F2F1"/>
    <a:srgbClr val="FAFAF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327" autoAdjust="0"/>
    <p:restoredTop sz="97449" autoAdjust="0"/>
  </p:normalViewPr>
  <p:slideViewPr>
    <p:cSldViewPr snapToGrid="0">
      <p:cViewPr varScale="1">
        <p:scale>
          <a:sx n="132" d="100"/>
          <a:sy n="132" d="100"/>
        </p:scale>
        <p:origin x="75" y="319"/>
      </p:cViewPr>
      <p:guideLst>
        <p:guide orient="horz" pos="162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124" d="100"/>
          <a:sy n="124" d="100"/>
        </p:scale>
        <p:origin x="4134" y="9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notesMaster" Target="notesMasters/notesMaster1.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handoutMaster" Target="handoutMasters/handoutMaster1.xml"/><Relationship Id="rId45"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E1E63A2-433C-2447-B893-859ADBD60160}" type="slidenum">
              <a:rPr lang="en-US" smtClean="0"/>
              <a:t>‹#›</a:t>
            </a:fld>
            <a:endParaRPr lang="en-US"/>
          </a:p>
        </p:txBody>
      </p:sp>
    </p:spTree>
    <p:extLst>
      <p:ext uri="{BB962C8B-B14F-4D97-AF65-F5344CB8AC3E}">
        <p14:creationId xmlns:p14="http://schemas.microsoft.com/office/powerpoint/2010/main" val="100172225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76353FC-0869-45D3-95AF-CC29198471C2}" type="datetimeFigureOut">
              <a:rPr lang="en-US" smtClean="0"/>
              <a:t>12/4/2022</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DD65AC4-17B0-4E19-8496-B264E70A18D3}" type="slidenum">
              <a:rPr lang="en-US" smtClean="0"/>
              <a:t>‹#›</a:t>
            </a:fld>
            <a:endParaRPr lang="en-US"/>
          </a:p>
        </p:txBody>
      </p:sp>
    </p:spTree>
    <p:extLst>
      <p:ext uri="{BB962C8B-B14F-4D97-AF65-F5344CB8AC3E}">
        <p14:creationId xmlns:p14="http://schemas.microsoft.com/office/powerpoint/2010/main" val="3798934698"/>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2" name="Rectangle 7"/>
          <p:cNvSpPr>
            <a:spLocks noGrp="1" noChangeArrowheads="1"/>
          </p:cNvSpPr>
          <p:nvPr>
            <p:ph type="sldNum" sz="quarter" idx="5"/>
          </p:nvPr>
        </p:nvSpPr>
        <p:spPr/>
        <p:txBody>
          <a:bodyPr/>
          <a:lstStyle/>
          <a:p>
            <a:pPr>
              <a:defRPr/>
            </a:pPr>
            <a:fld id="{7D292703-69CB-4317-8A94-4C668805A879}" type="slidenum">
              <a:rPr lang="en-US" smtClean="0"/>
              <a:pPr>
                <a:defRPr/>
              </a:pPr>
              <a:t>4</a:t>
            </a:fld>
            <a:endParaRPr lang="en-US" dirty="0"/>
          </a:p>
        </p:txBody>
      </p:sp>
      <p:sp>
        <p:nvSpPr>
          <p:cNvPr id="20485" name="Rectangle 2"/>
          <p:cNvSpPr>
            <a:spLocks noGrp="1" noRot="1" noChangeAspect="1" noChangeArrowheads="1" noTextEdit="1"/>
          </p:cNvSpPr>
          <p:nvPr>
            <p:ph type="sldImg"/>
          </p:nvPr>
        </p:nvSpPr>
        <p:spPr>
          <a:xfrm>
            <a:off x="-958850" y="265113"/>
            <a:ext cx="8777288" cy="4938712"/>
          </a:xfrm>
          <a:ln/>
        </p:spPr>
      </p:sp>
      <p:sp>
        <p:nvSpPr>
          <p:cNvPr id="20486" name="Rectangle 6"/>
          <p:cNvSpPr>
            <a:spLocks noGrp="1" noChangeArrowheads="1"/>
          </p:cNvSpPr>
          <p:nvPr>
            <p:ph type="body" idx="1"/>
          </p:nvPr>
        </p:nvSpPr>
        <p:spPr>
          <a:xfrm>
            <a:off x="307492" y="2218858"/>
            <a:ext cx="6149837" cy="6661254"/>
          </a:xfrm>
          <a:noFill/>
          <a:ln/>
        </p:spPr>
        <p:txBody>
          <a:bodyPr/>
          <a:lstStyle/>
          <a:p>
            <a:pPr eaLnBrk="1" hangingPunct="1"/>
            <a:endParaRPr lang="en-US" dirty="0"/>
          </a:p>
        </p:txBody>
      </p:sp>
      <p:sp>
        <p:nvSpPr>
          <p:cNvPr id="7" name="Rectangle 2"/>
          <p:cNvSpPr>
            <a:spLocks noGrp="1" noChangeArrowheads="1"/>
          </p:cNvSpPr>
          <p:nvPr>
            <p:ph type="hdr" sz="quarter"/>
          </p:nvPr>
        </p:nvSpPr>
        <p:spPr>
          <a:xfrm>
            <a:off x="1" y="234222"/>
            <a:ext cx="2972421" cy="341964"/>
          </a:xfrm>
        </p:spPr>
        <p:txBody>
          <a:bodyPr/>
          <a:lstStyle/>
          <a:p>
            <a:pPr>
              <a:defRPr/>
            </a:pPr>
            <a:r>
              <a:rPr lang="en-US" dirty="0"/>
              <a:t>Module 3: Designing and Implementing a Data Warehouse</a:t>
            </a:r>
          </a:p>
        </p:txBody>
      </p:sp>
      <p:sp>
        <p:nvSpPr>
          <p:cNvPr id="8" name="Rectangle 3"/>
          <p:cNvSpPr>
            <a:spLocks noGrp="1" noChangeArrowheads="1"/>
          </p:cNvSpPr>
          <p:nvPr>
            <p:ph type="dt" sz="quarter" idx="1"/>
          </p:nvPr>
        </p:nvSpPr>
        <p:spPr>
          <a:xfrm>
            <a:off x="1" y="0"/>
            <a:ext cx="2972421" cy="218607"/>
          </a:xfrm>
        </p:spPr>
        <p:txBody>
          <a:bodyPr/>
          <a:lstStyle/>
          <a:p>
            <a:pPr>
              <a:defRPr/>
            </a:pPr>
            <a:r>
              <a:rPr lang="en-US" dirty="0"/>
              <a:t>Course 10777A</a:t>
            </a:r>
          </a:p>
        </p:txBody>
      </p:sp>
    </p:spTree>
    <p:extLst>
      <p:ext uri="{BB962C8B-B14F-4D97-AF65-F5344CB8AC3E}">
        <p14:creationId xmlns:p14="http://schemas.microsoft.com/office/powerpoint/2010/main" val="1625708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7E24C93-78CA-4AF0-9E77-825D60ABA46D}" type="slidenum">
              <a:rPr lang="en-US" smtClean="0"/>
              <a:t>7</a:t>
            </a:fld>
            <a:endParaRPr lang="en-US" dirty="0"/>
          </a:p>
        </p:txBody>
      </p:sp>
    </p:spTree>
    <p:extLst>
      <p:ext uri="{BB962C8B-B14F-4D97-AF65-F5344CB8AC3E}">
        <p14:creationId xmlns:p14="http://schemas.microsoft.com/office/powerpoint/2010/main" val="15682433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hdr" sz="quarter"/>
          </p:nvPr>
        </p:nvSpPr>
        <p:spPr/>
        <p:txBody>
          <a:bodyPr/>
          <a:lstStyle/>
          <a:p>
            <a:pPr>
              <a:defRPr/>
            </a:pPr>
            <a:r>
              <a:rPr lang="en-US" dirty="0"/>
              <a:t>Module 3: Designing and Implementing a Data Warehouse</a:t>
            </a:r>
          </a:p>
        </p:txBody>
      </p:sp>
      <p:sp>
        <p:nvSpPr>
          <p:cNvPr id="24579" name="Rectangle 3"/>
          <p:cNvSpPr>
            <a:spLocks noGrp="1" noChangeArrowheads="1"/>
          </p:cNvSpPr>
          <p:nvPr>
            <p:ph type="dt" sz="quarter" idx="1"/>
          </p:nvPr>
        </p:nvSpPr>
        <p:spPr/>
        <p:txBody>
          <a:bodyPr/>
          <a:lstStyle/>
          <a:p>
            <a:pPr>
              <a:defRPr/>
            </a:pPr>
            <a:r>
              <a:rPr lang="en-US" dirty="0"/>
              <a:t>Course 10777A</a:t>
            </a:r>
          </a:p>
        </p:txBody>
      </p:sp>
      <p:sp>
        <p:nvSpPr>
          <p:cNvPr id="24580" name="Rectangle 7"/>
          <p:cNvSpPr>
            <a:spLocks noGrp="1" noChangeArrowheads="1"/>
          </p:cNvSpPr>
          <p:nvPr>
            <p:ph type="sldNum" sz="quarter" idx="5"/>
          </p:nvPr>
        </p:nvSpPr>
        <p:spPr/>
        <p:txBody>
          <a:bodyPr/>
          <a:lstStyle/>
          <a:p>
            <a:pPr>
              <a:defRPr/>
            </a:pPr>
            <a:fld id="{153118CA-D3C8-40C0-8794-C73260024253}" type="slidenum">
              <a:rPr lang="en-US" smtClean="0"/>
              <a:pPr>
                <a:defRPr/>
              </a:pPr>
              <a:t>13</a:t>
            </a:fld>
            <a:endParaRPr lang="en-US" dirty="0"/>
          </a:p>
        </p:txBody>
      </p:sp>
      <p:sp>
        <p:nvSpPr>
          <p:cNvPr id="22533" name="Rectangle 2"/>
          <p:cNvSpPr>
            <a:spLocks noGrp="1" noRot="1" noChangeAspect="1" noChangeArrowheads="1" noTextEdit="1"/>
          </p:cNvSpPr>
          <p:nvPr>
            <p:ph type="sldImg"/>
          </p:nvPr>
        </p:nvSpPr>
        <p:spPr>
          <a:xfrm>
            <a:off x="-958850" y="265113"/>
            <a:ext cx="8777288" cy="4938712"/>
          </a:xfrm>
          <a:ln/>
        </p:spPr>
      </p:sp>
      <p:sp>
        <p:nvSpPr>
          <p:cNvPr id="22534" name="Rectangle 3"/>
          <p:cNvSpPr>
            <a:spLocks noGrp="1" noChangeArrowheads="1"/>
          </p:cNvSpPr>
          <p:nvPr>
            <p:ph type="body" idx="1"/>
          </p:nvPr>
        </p:nvSpPr>
        <p:spPr>
          <a:xfrm>
            <a:off x="307492" y="2220197"/>
            <a:ext cx="6149837" cy="6660590"/>
          </a:xfrm>
          <a:noFill/>
          <a:ln/>
        </p:spPr>
        <p:txBody>
          <a:bodyPr/>
          <a:lstStyle/>
          <a:p>
            <a:pPr eaLnBrk="1" hangingPunct="1"/>
            <a:endParaRPr lang="en-US" dirty="0"/>
          </a:p>
        </p:txBody>
      </p:sp>
    </p:spTree>
    <p:extLst>
      <p:ext uri="{BB962C8B-B14F-4D97-AF65-F5344CB8AC3E}">
        <p14:creationId xmlns:p14="http://schemas.microsoft.com/office/powerpoint/2010/main" val="728115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0" name="Rectangle 7"/>
          <p:cNvSpPr>
            <a:spLocks noGrp="1" noChangeArrowheads="1"/>
          </p:cNvSpPr>
          <p:nvPr>
            <p:ph type="sldNum" sz="quarter" idx="5"/>
          </p:nvPr>
        </p:nvSpPr>
        <p:spPr/>
        <p:txBody>
          <a:bodyPr/>
          <a:lstStyle/>
          <a:p>
            <a:pPr>
              <a:defRPr/>
            </a:pPr>
            <a:fld id="{153118CA-D3C8-40C0-8794-C73260024253}" type="slidenum">
              <a:rPr lang="en-US" smtClean="0"/>
              <a:pPr>
                <a:defRPr/>
              </a:pPr>
              <a:t>14</a:t>
            </a:fld>
            <a:endParaRPr lang="en-US" dirty="0"/>
          </a:p>
        </p:txBody>
      </p:sp>
      <p:sp>
        <p:nvSpPr>
          <p:cNvPr id="22533" name="Rectangle 2"/>
          <p:cNvSpPr>
            <a:spLocks noGrp="1" noRot="1" noChangeAspect="1" noChangeArrowheads="1" noTextEdit="1"/>
          </p:cNvSpPr>
          <p:nvPr>
            <p:ph type="sldImg"/>
          </p:nvPr>
        </p:nvSpPr>
        <p:spPr>
          <a:xfrm>
            <a:off x="-958850" y="265113"/>
            <a:ext cx="8777288" cy="4938712"/>
          </a:xfrm>
          <a:ln/>
        </p:spPr>
      </p:sp>
      <p:sp>
        <p:nvSpPr>
          <p:cNvPr id="22534" name="Rectangle 3"/>
          <p:cNvSpPr>
            <a:spLocks noGrp="1" noChangeArrowheads="1"/>
          </p:cNvSpPr>
          <p:nvPr>
            <p:ph type="body" idx="1"/>
          </p:nvPr>
        </p:nvSpPr>
        <p:spPr>
          <a:xfrm>
            <a:off x="307492" y="2220197"/>
            <a:ext cx="6149837" cy="6660590"/>
          </a:xfrm>
          <a:noFill/>
          <a:ln/>
        </p:spPr>
        <p:txBody>
          <a:bodyPr/>
          <a:lstStyle/>
          <a:p>
            <a:pPr eaLnBrk="1" hangingPunct="1"/>
            <a:r>
              <a:rPr lang="en-US" dirty="0"/>
              <a:t>Show Adventure Works Dimensions</a:t>
            </a:r>
            <a:r>
              <a:rPr lang="en-US" baseline="0" dirty="0"/>
              <a:t> so they can see</a:t>
            </a:r>
          </a:p>
          <a:p>
            <a:pPr eaLnBrk="1" hangingPunct="1"/>
            <a:r>
              <a:rPr lang="en-US" baseline="0" dirty="0"/>
              <a:t>	Repeated data</a:t>
            </a:r>
          </a:p>
          <a:p>
            <a:pPr eaLnBrk="1" hangingPunct="1"/>
            <a:r>
              <a:rPr lang="en-US" baseline="0" dirty="0"/>
              <a:t>	Imagine Hierarchies</a:t>
            </a:r>
          </a:p>
          <a:p>
            <a:pPr eaLnBrk="1" hangingPunct="1"/>
            <a:r>
              <a:rPr lang="en-US" baseline="0" dirty="0"/>
              <a:t>	</a:t>
            </a:r>
            <a:endParaRPr lang="en-US" dirty="0"/>
          </a:p>
        </p:txBody>
      </p:sp>
      <p:sp>
        <p:nvSpPr>
          <p:cNvPr id="7" name="Rectangle 2"/>
          <p:cNvSpPr>
            <a:spLocks noGrp="1" noChangeArrowheads="1"/>
          </p:cNvSpPr>
          <p:nvPr>
            <p:ph type="hdr" sz="quarter"/>
          </p:nvPr>
        </p:nvSpPr>
        <p:spPr>
          <a:xfrm>
            <a:off x="1" y="234222"/>
            <a:ext cx="2972421" cy="341964"/>
          </a:xfrm>
        </p:spPr>
        <p:txBody>
          <a:bodyPr/>
          <a:lstStyle/>
          <a:p>
            <a:pPr>
              <a:defRPr/>
            </a:pPr>
            <a:r>
              <a:rPr lang="en-US" dirty="0"/>
              <a:t>Module 3: Designing and Implementing a Data Warehouse</a:t>
            </a:r>
          </a:p>
        </p:txBody>
      </p:sp>
      <p:sp>
        <p:nvSpPr>
          <p:cNvPr id="8" name="Rectangle 3"/>
          <p:cNvSpPr>
            <a:spLocks noGrp="1" noChangeArrowheads="1"/>
          </p:cNvSpPr>
          <p:nvPr>
            <p:ph type="dt" sz="quarter" idx="1"/>
          </p:nvPr>
        </p:nvSpPr>
        <p:spPr>
          <a:xfrm>
            <a:off x="1" y="0"/>
            <a:ext cx="2972421" cy="218607"/>
          </a:xfrm>
        </p:spPr>
        <p:txBody>
          <a:bodyPr/>
          <a:lstStyle/>
          <a:p>
            <a:pPr>
              <a:defRPr/>
            </a:pPr>
            <a:r>
              <a:rPr lang="en-US" dirty="0"/>
              <a:t>Course 10777A</a:t>
            </a:r>
          </a:p>
        </p:txBody>
      </p:sp>
    </p:spTree>
    <p:extLst>
      <p:ext uri="{BB962C8B-B14F-4D97-AF65-F5344CB8AC3E}">
        <p14:creationId xmlns:p14="http://schemas.microsoft.com/office/powerpoint/2010/main" val="3954750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0" name="Rectangle 7"/>
          <p:cNvSpPr>
            <a:spLocks noGrp="1" noChangeArrowheads="1"/>
          </p:cNvSpPr>
          <p:nvPr>
            <p:ph type="sldNum" sz="quarter" idx="5"/>
          </p:nvPr>
        </p:nvSpPr>
        <p:spPr/>
        <p:txBody>
          <a:bodyPr/>
          <a:lstStyle/>
          <a:p>
            <a:pPr>
              <a:defRPr/>
            </a:pPr>
            <a:fld id="{153118CA-D3C8-40C0-8794-C73260024253}" type="slidenum">
              <a:rPr lang="en-US" smtClean="0"/>
              <a:pPr>
                <a:defRPr/>
              </a:pPr>
              <a:t>15</a:t>
            </a:fld>
            <a:endParaRPr lang="en-US" dirty="0"/>
          </a:p>
        </p:txBody>
      </p:sp>
      <p:sp>
        <p:nvSpPr>
          <p:cNvPr id="22533" name="Rectangle 2"/>
          <p:cNvSpPr>
            <a:spLocks noGrp="1" noRot="1" noChangeAspect="1" noChangeArrowheads="1" noTextEdit="1"/>
          </p:cNvSpPr>
          <p:nvPr>
            <p:ph type="sldImg"/>
          </p:nvPr>
        </p:nvSpPr>
        <p:spPr>
          <a:xfrm>
            <a:off x="-958850" y="265113"/>
            <a:ext cx="8777288" cy="4938712"/>
          </a:xfrm>
          <a:ln/>
        </p:spPr>
      </p:sp>
      <p:sp>
        <p:nvSpPr>
          <p:cNvPr id="22534" name="Rectangle 3"/>
          <p:cNvSpPr>
            <a:spLocks noGrp="1" noChangeArrowheads="1"/>
          </p:cNvSpPr>
          <p:nvPr>
            <p:ph type="body" idx="1"/>
          </p:nvPr>
        </p:nvSpPr>
        <p:spPr>
          <a:xfrm>
            <a:off x="307492" y="2220197"/>
            <a:ext cx="6149837" cy="6660590"/>
          </a:xfrm>
          <a:noFill/>
          <a:ln/>
        </p:spPr>
        <p:txBody>
          <a:bodyPr/>
          <a:lstStyle/>
          <a:p>
            <a:pPr eaLnBrk="1" hangingPunct="1"/>
            <a:endParaRPr lang="en-US" dirty="0"/>
          </a:p>
        </p:txBody>
      </p:sp>
      <p:sp>
        <p:nvSpPr>
          <p:cNvPr id="7" name="Rectangle 2"/>
          <p:cNvSpPr>
            <a:spLocks noGrp="1" noChangeArrowheads="1"/>
          </p:cNvSpPr>
          <p:nvPr>
            <p:ph type="hdr" sz="quarter"/>
          </p:nvPr>
        </p:nvSpPr>
        <p:spPr>
          <a:xfrm>
            <a:off x="1" y="234222"/>
            <a:ext cx="2972421" cy="341964"/>
          </a:xfrm>
        </p:spPr>
        <p:txBody>
          <a:bodyPr/>
          <a:lstStyle/>
          <a:p>
            <a:pPr>
              <a:defRPr/>
            </a:pPr>
            <a:r>
              <a:rPr lang="en-US" dirty="0"/>
              <a:t>Module 3: Designing and Implementing a Data Warehouse</a:t>
            </a:r>
          </a:p>
        </p:txBody>
      </p:sp>
      <p:sp>
        <p:nvSpPr>
          <p:cNvPr id="8" name="Rectangle 3"/>
          <p:cNvSpPr>
            <a:spLocks noGrp="1" noChangeArrowheads="1"/>
          </p:cNvSpPr>
          <p:nvPr>
            <p:ph type="dt" sz="quarter" idx="1"/>
          </p:nvPr>
        </p:nvSpPr>
        <p:spPr>
          <a:xfrm>
            <a:off x="1" y="0"/>
            <a:ext cx="2972421" cy="218607"/>
          </a:xfrm>
        </p:spPr>
        <p:txBody>
          <a:bodyPr/>
          <a:lstStyle/>
          <a:p>
            <a:pPr>
              <a:defRPr/>
            </a:pPr>
            <a:r>
              <a:rPr lang="en-US" dirty="0"/>
              <a:t>Course 10777A</a:t>
            </a:r>
          </a:p>
        </p:txBody>
      </p:sp>
    </p:spTree>
    <p:extLst>
      <p:ext uri="{BB962C8B-B14F-4D97-AF65-F5344CB8AC3E}">
        <p14:creationId xmlns:p14="http://schemas.microsoft.com/office/powerpoint/2010/main" val="10641485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0" name="Rectangle 7"/>
          <p:cNvSpPr>
            <a:spLocks noGrp="1" noChangeArrowheads="1"/>
          </p:cNvSpPr>
          <p:nvPr>
            <p:ph type="sldNum" sz="quarter" idx="5"/>
          </p:nvPr>
        </p:nvSpPr>
        <p:spPr/>
        <p:txBody>
          <a:bodyPr/>
          <a:lstStyle/>
          <a:p>
            <a:pPr>
              <a:defRPr/>
            </a:pPr>
            <a:fld id="{153118CA-D3C8-40C0-8794-C73260024253}" type="slidenum">
              <a:rPr lang="en-US" smtClean="0"/>
              <a:pPr>
                <a:defRPr/>
              </a:pPr>
              <a:t>20</a:t>
            </a:fld>
            <a:endParaRPr lang="en-US" dirty="0"/>
          </a:p>
        </p:txBody>
      </p:sp>
      <p:sp>
        <p:nvSpPr>
          <p:cNvPr id="22533" name="Rectangle 2"/>
          <p:cNvSpPr>
            <a:spLocks noGrp="1" noRot="1" noChangeAspect="1" noChangeArrowheads="1" noTextEdit="1"/>
          </p:cNvSpPr>
          <p:nvPr>
            <p:ph type="sldImg"/>
          </p:nvPr>
        </p:nvSpPr>
        <p:spPr>
          <a:xfrm>
            <a:off x="-958850" y="265113"/>
            <a:ext cx="8777288" cy="4938712"/>
          </a:xfrm>
          <a:ln/>
        </p:spPr>
      </p:sp>
      <p:sp>
        <p:nvSpPr>
          <p:cNvPr id="22534" name="Rectangle 3"/>
          <p:cNvSpPr>
            <a:spLocks noGrp="1" noChangeArrowheads="1"/>
          </p:cNvSpPr>
          <p:nvPr>
            <p:ph type="body" idx="1"/>
          </p:nvPr>
        </p:nvSpPr>
        <p:spPr>
          <a:xfrm>
            <a:off x="307492" y="2220197"/>
            <a:ext cx="6149837" cy="6660590"/>
          </a:xfrm>
          <a:noFill/>
          <a:ln/>
        </p:spPr>
        <p:txBody>
          <a:bodyPr/>
          <a:lstStyle/>
          <a:p>
            <a:pPr eaLnBrk="1" hangingPunct="1"/>
            <a:endParaRPr lang="en-US" dirty="0"/>
          </a:p>
        </p:txBody>
      </p:sp>
      <p:sp>
        <p:nvSpPr>
          <p:cNvPr id="7" name="Rectangle 2"/>
          <p:cNvSpPr>
            <a:spLocks noGrp="1" noChangeArrowheads="1"/>
          </p:cNvSpPr>
          <p:nvPr>
            <p:ph type="hdr" sz="quarter"/>
          </p:nvPr>
        </p:nvSpPr>
        <p:spPr>
          <a:xfrm>
            <a:off x="1" y="234222"/>
            <a:ext cx="2972421" cy="341964"/>
          </a:xfrm>
        </p:spPr>
        <p:txBody>
          <a:bodyPr/>
          <a:lstStyle/>
          <a:p>
            <a:pPr>
              <a:defRPr/>
            </a:pPr>
            <a:r>
              <a:rPr lang="en-US" dirty="0"/>
              <a:t>Module 3: Designing and Implementing a Data Warehouse</a:t>
            </a:r>
          </a:p>
        </p:txBody>
      </p:sp>
      <p:sp>
        <p:nvSpPr>
          <p:cNvPr id="8" name="Rectangle 3"/>
          <p:cNvSpPr>
            <a:spLocks noGrp="1" noChangeArrowheads="1"/>
          </p:cNvSpPr>
          <p:nvPr>
            <p:ph type="dt" sz="quarter" idx="1"/>
          </p:nvPr>
        </p:nvSpPr>
        <p:spPr>
          <a:xfrm>
            <a:off x="1" y="0"/>
            <a:ext cx="2972421" cy="218607"/>
          </a:xfrm>
        </p:spPr>
        <p:txBody>
          <a:bodyPr/>
          <a:lstStyle/>
          <a:p>
            <a:pPr>
              <a:defRPr/>
            </a:pPr>
            <a:r>
              <a:rPr lang="en-US" dirty="0"/>
              <a:t>Course 10777A</a:t>
            </a:r>
          </a:p>
        </p:txBody>
      </p:sp>
    </p:spTree>
    <p:extLst>
      <p:ext uri="{BB962C8B-B14F-4D97-AF65-F5344CB8AC3E}">
        <p14:creationId xmlns:p14="http://schemas.microsoft.com/office/powerpoint/2010/main" val="272160766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8" Type="http://schemas.openxmlformats.org/officeDocument/2006/relationships/hyperlink" Target="http://www.sqlpass.org/Events/24HoursofPASS.aspx" TargetMode="External"/><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11.png"/><Relationship Id="rId11" Type="http://schemas.openxmlformats.org/officeDocument/2006/relationships/hyperlink" Target="http://www.sqlpass.org/PASSChapters/VirtualChapters.aspx" TargetMode="External"/><Relationship Id="rId5" Type="http://schemas.openxmlformats.org/officeDocument/2006/relationships/image" Target="../media/image10.png"/><Relationship Id="rId10" Type="http://schemas.openxmlformats.org/officeDocument/2006/relationships/hyperlink" Target="http://www.sqlpass.org/PASSChapters.aspx" TargetMode="External"/><Relationship Id="rId4" Type="http://schemas.openxmlformats.org/officeDocument/2006/relationships/image" Target="../media/image9.png"/><Relationship Id="rId9" Type="http://schemas.openxmlformats.org/officeDocument/2006/relationships/hyperlink" Target="http://www.sqlsaturday.com/" TargetMode="Externa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AE04D08-2A2C-DA4E-AB5E-BB8634E1DE3D}"/>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25160" r="12928"/>
          <a:stretch/>
        </p:blipFill>
        <p:spPr>
          <a:xfrm>
            <a:off x="4534125" y="200317"/>
            <a:ext cx="4416902" cy="4757362"/>
          </a:xfrm>
          <a:prstGeom prst="rect">
            <a:avLst/>
          </a:prstGeom>
        </p:spPr>
      </p:pic>
      <p:sp>
        <p:nvSpPr>
          <p:cNvPr id="24" name="Parallelogram 23">
            <a:extLst>
              <a:ext uri="{FF2B5EF4-FFF2-40B4-BE49-F238E27FC236}">
                <a16:creationId xmlns:a16="http://schemas.microsoft.com/office/drawing/2014/main" id="{3C55A89A-6B30-E24B-BC1E-677ADED2765B}"/>
              </a:ext>
            </a:extLst>
          </p:cNvPr>
          <p:cNvSpPr/>
          <p:nvPr userDrawn="1"/>
        </p:nvSpPr>
        <p:spPr>
          <a:xfrm rot="10800000">
            <a:off x="2045152" y="181410"/>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 Placeholder 30">
            <a:extLst>
              <a:ext uri="{FF2B5EF4-FFF2-40B4-BE49-F238E27FC236}">
                <a16:creationId xmlns:a16="http://schemas.microsoft.com/office/drawing/2014/main" id="{DF904121-73BA-924C-8108-7ECE26762E86}"/>
              </a:ext>
            </a:extLst>
          </p:cNvPr>
          <p:cNvSpPr>
            <a:spLocks noGrp="1"/>
          </p:cNvSpPr>
          <p:nvPr>
            <p:ph type="body" sz="quarter" idx="12" hasCustomPrompt="1"/>
          </p:nvPr>
        </p:nvSpPr>
        <p:spPr>
          <a:xfrm>
            <a:off x="404611" y="3051764"/>
            <a:ext cx="5597115" cy="390525"/>
          </a:xfrm>
          <a:prstGeom prst="rect">
            <a:avLst/>
          </a:prstGeom>
        </p:spPr>
        <p:txBody>
          <a:bodyPr anchor="b">
            <a:noAutofit/>
          </a:bodyPr>
          <a:lstStyle>
            <a:lvl1pPr marL="0" indent="0" algn="l" defTabSz="914400" rtl="0" eaLnBrk="1" latinLnBrk="0" hangingPunct="1">
              <a:spcBef>
                <a:spcPct val="20000"/>
              </a:spcBef>
              <a:buClr>
                <a:schemeClr val="accent3"/>
              </a:buClr>
              <a:buFont typeface="Arial"/>
              <a:buNone/>
              <a:defRPr lang="en-US" sz="24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Subtitle here</a:t>
            </a:r>
          </a:p>
        </p:txBody>
      </p:sp>
      <p:sp>
        <p:nvSpPr>
          <p:cNvPr id="8" name="Title 1">
            <a:extLst>
              <a:ext uri="{FF2B5EF4-FFF2-40B4-BE49-F238E27FC236}">
                <a16:creationId xmlns:a16="http://schemas.microsoft.com/office/drawing/2014/main" id="{426E2917-6ECB-BC4E-AEA3-6CA4AC9897C0}"/>
              </a:ext>
            </a:extLst>
          </p:cNvPr>
          <p:cNvSpPr>
            <a:spLocks noGrp="1"/>
          </p:cNvSpPr>
          <p:nvPr>
            <p:ph type="title" hasCustomPrompt="1"/>
          </p:nvPr>
        </p:nvSpPr>
        <p:spPr>
          <a:xfrm>
            <a:off x="404611" y="2324322"/>
            <a:ext cx="5597115" cy="614029"/>
          </a:xfrm>
          <a:prstGeom prst="rect">
            <a:avLst/>
          </a:prstGeom>
        </p:spPr>
        <p:txBody>
          <a:bodyPr anchor="b"/>
          <a:lstStyle>
            <a:lvl1pPr>
              <a:lnSpc>
                <a:spcPct val="90000"/>
              </a:lnSpc>
              <a:defRPr sz="4000" b="1" i="0">
                <a:solidFill>
                  <a:schemeClr val="tx1"/>
                </a:solidFill>
                <a:latin typeface="Segoe UI Semibold" panose="020B0502040204020203" pitchFamily="34" charset="0"/>
                <a:cs typeface="Segoe UI Semibold" panose="020B0502040204020203" pitchFamily="34" charset="0"/>
              </a:defRPr>
            </a:lvl1pPr>
          </a:lstStyle>
          <a:p>
            <a:r>
              <a:rPr lang="en-US" dirty="0"/>
              <a:t>Session title here</a:t>
            </a:r>
          </a:p>
        </p:txBody>
      </p:sp>
      <p:sp>
        <p:nvSpPr>
          <p:cNvPr id="9" name="Text Placeholder 30">
            <a:extLst>
              <a:ext uri="{FF2B5EF4-FFF2-40B4-BE49-F238E27FC236}">
                <a16:creationId xmlns:a16="http://schemas.microsoft.com/office/drawing/2014/main" id="{5562D78F-40CC-AD41-BD0E-33C79FC561E5}"/>
              </a:ext>
            </a:extLst>
          </p:cNvPr>
          <p:cNvSpPr>
            <a:spLocks noGrp="1"/>
          </p:cNvSpPr>
          <p:nvPr>
            <p:ph type="body" sz="quarter" idx="22" hasCustomPrompt="1"/>
          </p:nvPr>
        </p:nvSpPr>
        <p:spPr>
          <a:xfrm>
            <a:off x="404611" y="4108958"/>
            <a:ext cx="5361151" cy="390525"/>
          </a:xfrm>
          <a:prstGeom prst="rect">
            <a:avLst/>
          </a:prstGeom>
        </p:spPr>
        <p:txBody>
          <a:bodyPr anchor="b">
            <a:noAutofit/>
          </a:bodyPr>
          <a:lstStyle>
            <a:lvl1pPr marL="0" indent="0" algn="l" defTabSz="914400" rtl="0" eaLnBrk="1" latinLnBrk="0" hangingPunct="1">
              <a:spcBef>
                <a:spcPct val="20000"/>
              </a:spcBef>
              <a:buClr>
                <a:schemeClr val="accent3"/>
              </a:buClr>
              <a:buFont typeface="Arial"/>
              <a:buNone/>
              <a:defRPr lang="en-US" sz="2400" b="0" i="0" kern="1200" dirty="0">
                <a:solidFill>
                  <a:schemeClr val="accent2"/>
                </a:solidFill>
                <a:latin typeface="Segoe UI" panose="020B0502040204020203" pitchFamily="34" charset="0"/>
                <a:ea typeface="Segoe UI" panose="020B0502040204020203" pitchFamily="34" charset="0"/>
                <a:cs typeface="Segoe UI"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Subtitle Here</a:t>
            </a:r>
          </a:p>
        </p:txBody>
      </p:sp>
      <p:pic>
        <p:nvPicPr>
          <p:cNvPr id="25" name="Picture 24">
            <a:extLst>
              <a:ext uri="{FF2B5EF4-FFF2-40B4-BE49-F238E27FC236}">
                <a16:creationId xmlns:a16="http://schemas.microsoft.com/office/drawing/2014/main" id="{B1C12340-F4A9-8F4A-BEDC-51AC310E2BE3}"/>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t="37575" b="36686"/>
          <a:stretch/>
        </p:blipFill>
        <p:spPr>
          <a:xfrm>
            <a:off x="269104" y="403820"/>
            <a:ext cx="3090561" cy="795485"/>
          </a:xfrm>
          <a:prstGeom prst="rect">
            <a:avLst/>
          </a:prstGeom>
        </p:spPr>
      </p:pic>
      <p:sp>
        <p:nvSpPr>
          <p:cNvPr id="10" name="Freeform 9">
            <a:extLst>
              <a:ext uri="{FF2B5EF4-FFF2-40B4-BE49-F238E27FC236}">
                <a16:creationId xmlns:a16="http://schemas.microsoft.com/office/drawing/2014/main" id="{8D1C74C9-555A-C742-A578-CE69FDDB62AD}"/>
              </a:ext>
            </a:extLst>
          </p:cNvPr>
          <p:cNvSpPr/>
          <p:nvPr userDrawn="1"/>
        </p:nvSpPr>
        <p:spPr>
          <a:xfrm>
            <a:off x="5723269" y="4036881"/>
            <a:ext cx="1078882" cy="462602"/>
          </a:xfrm>
          <a:custGeom>
            <a:avLst/>
            <a:gdLst>
              <a:gd name="connsiteX0" fmla="*/ 0 w 374863"/>
              <a:gd name="connsiteY0" fmla="*/ 26789 h 160734"/>
              <a:gd name="connsiteX1" fmla="*/ 26776 w 374863"/>
              <a:gd name="connsiteY1" fmla="*/ 0 h 160734"/>
              <a:gd name="connsiteX2" fmla="*/ 173375 w 374863"/>
              <a:gd name="connsiteY2" fmla="*/ 0 h 160734"/>
              <a:gd name="connsiteX3" fmla="*/ 200151 w 374863"/>
              <a:gd name="connsiteY3" fmla="*/ 26789 h 160734"/>
              <a:gd name="connsiteX4" fmla="*/ 200151 w 374863"/>
              <a:gd name="connsiteY4" fmla="*/ 26789 h 160734"/>
              <a:gd name="connsiteX5" fmla="*/ 200151 w 374863"/>
              <a:gd name="connsiteY5" fmla="*/ 59606 h 160734"/>
              <a:gd name="connsiteX6" fmla="*/ 232282 w 374863"/>
              <a:gd name="connsiteY6" fmla="*/ 91752 h 160734"/>
              <a:gd name="connsiteX7" fmla="*/ 338717 w 374863"/>
              <a:gd name="connsiteY7" fmla="*/ 91752 h 160734"/>
              <a:gd name="connsiteX8" fmla="*/ 376203 w 374863"/>
              <a:gd name="connsiteY8" fmla="*/ 129257 h 160734"/>
              <a:gd name="connsiteX9" fmla="*/ 338717 w 374863"/>
              <a:gd name="connsiteY9" fmla="*/ 166762 h 160734"/>
              <a:gd name="connsiteX10" fmla="*/ 149276 w 374863"/>
              <a:gd name="connsiteY10" fmla="*/ 166762 h 160734"/>
              <a:gd name="connsiteX11" fmla="*/ 95724 w 374863"/>
              <a:gd name="connsiteY11" fmla="*/ 113184 h 160734"/>
              <a:gd name="connsiteX12" fmla="*/ 95724 w 374863"/>
              <a:gd name="connsiteY12" fmla="*/ 85725 h 160734"/>
              <a:gd name="connsiteX13" fmla="*/ 63593 w 374863"/>
              <a:gd name="connsiteY13" fmla="*/ 53578 h 160734"/>
              <a:gd name="connsiteX14" fmla="*/ 28115 w 374863"/>
              <a:gd name="connsiteY14" fmla="*/ 53578 h 160734"/>
              <a:gd name="connsiteX15" fmla="*/ 670 w 374863"/>
              <a:gd name="connsiteY15" fmla="*/ 27459 h 160734"/>
              <a:gd name="connsiteX16" fmla="*/ 0 w 374863"/>
              <a:gd name="connsiteY16" fmla="*/ 26789 h 160734"/>
              <a:gd name="connsiteX17" fmla="*/ 0 w 374863"/>
              <a:gd name="connsiteY17" fmla="*/ 26789 h 160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74863" h="160734">
                <a:moveTo>
                  <a:pt x="0" y="26789"/>
                </a:moveTo>
                <a:cubicBezTo>
                  <a:pt x="0" y="12055"/>
                  <a:pt x="12050" y="0"/>
                  <a:pt x="26776" y="0"/>
                </a:cubicBezTo>
                <a:lnTo>
                  <a:pt x="173375" y="0"/>
                </a:lnTo>
                <a:cubicBezTo>
                  <a:pt x="188102" y="0"/>
                  <a:pt x="200151" y="12055"/>
                  <a:pt x="200151" y="26789"/>
                </a:cubicBezTo>
                <a:lnTo>
                  <a:pt x="200151" y="26789"/>
                </a:lnTo>
                <a:lnTo>
                  <a:pt x="200151" y="59606"/>
                </a:lnTo>
                <a:cubicBezTo>
                  <a:pt x="200151" y="77019"/>
                  <a:pt x="214208" y="91752"/>
                  <a:pt x="232282" y="91752"/>
                </a:cubicBezTo>
                <a:lnTo>
                  <a:pt x="338717" y="91752"/>
                </a:lnTo>
                <a:cubicBezTo>
                  <a:pt x="359468" y="91752"/>
                  <a:pt x="376203" y="108496"/>
                  <a:pt x="376203" y="129257"/>
                </a:cubicBezTo>
                <a:cubicBezTo>
                  <a:pt x="376203" y="150019"/>
                  <a:pt x="359468" y="166762"/>
                  <a:pt x="338717" y="166762"/>
                </a:cubicBezTo>
                <a:lnTo>
                  <a:pt x="149276" y="166762"/>
                </a:lnTo>
                <a:cubicBezTo>
                  <a:pt x="119823" y="166762"/>
                  <a:pt x="95724" y="142652"/>
                  <a:pt x="95724" y="113184"/>
                </a:cubicBezTo>
                <a:lnTo>
                  <a:pt x="95724" y="85725"/>
                </a:lnTo>
                <a:cubicBezTo>
                  <a:pt x="95724" y="68312"/>
                  <a:pt x="81667" y="53578"/>
                  <a:pt x="63593" y="53578"/>
                </a:cubicBezTo>
                <a:lnTo>
                  <a:pt x="28115" y="53578"/>
                </a:lnTo>
                <a:cubicBezTo>
                  <a:pt x="13388" y="53578"/>
                  <a:pt x="1339" y="42193"/>
                  <a:pt x="670" y="27459"/>
                </a:cubicBezTo>
                <a:cubicBezTo>
                  <a:pt x="0" y="28128"/>
                  <a:pt x="0" y="27459"/>
                  <a:pt x="0" y="26789"/>
                </a:cubicBezTo>
                <a:lnTo>
                  <a:pt x="0" y="26789"/>
                </a:lnTo>
                <a:close/>
              </a:path>
            </a:pathLst>
          </a:custGeom>
          <a:gradFill>
            <a:gsLst>
              <a:gs pos="0">
                <a:schemeClr val="accent1"/>
              </a:gs>
              <a:gs pos="76000">
                <a:schemeClr val="accent2"/>
              </a:gs>
            </a:gsLst>
            <a:lin ang="2700000" scaled="0"/>
          </a:gradFill>
          <a:ln w="6694" cap="flat">
            <a:noFill/>
            <a:prstDash val="solid"/>
            <a:miter/>
          </a:ln>
        </p:spPr>
        <p:txBody>
          <a:bodyPr rtlCol="0" anchor="ctr"/>
          <a:lstStyle/>
          <a:p>
            <a:endParaRPr lang="en-US"/>
          </a:p>
        </p:txBody>
      </p:sp>
    </p:spTree>
    <p:extLst>
      <p:ext uri="{BB962C8B-B14F-4D97-AF65-F5344CB8AC3E}">
        <p14:creationId xmlns:p14="http://schemas.microsoft.com/office/powerpoint/2010/main" val="27012164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BA68C171-B55D-6042-A362-393751A53642}"/>
              </a:ext>
            </a:extLst>
          </p:cNvPr>
          <p:cNvSpPr>
            <a:spLocks noGrp="1"/>
          </p:cNvSpPr>
          <p:nvPr>
            <p:ph type="title" hasCustomPrompt="1"/>
          </p:nvPr>
        </p:nvSpPr>
        <p:spPr>
          <a:xfrm>
            <a:off x="312744" y="437936"/>
            <a:ext cx="8431205" cy="614029"/>
          </a:xfrm>
          <a:prstGeom prst="rect">
            <a:avLst/>
          </a:prstGeom>
        </p:spPr>
        <p:txBody>
          <a:bodyPr/>
          <a:lstStyle>
            <a:lvl1pPr>
              <a:defRPr sz="3600" b="1" i="0">
                <a:latin typeface="Segoe UI Semibold" panose="020B0502040204020203" pitchFamily="34" charset="0"/>
                <a:cs typeface="Segoe UI Semibold" panose="020B0502040204020203" pitchFamily="34" charset="0"/>
              </a:defRPr>
            </a:lvl1pPr>
          </a:lstStyle>
          <a:p>
            <a:r>
              <a:rPr lang="en-US" dirty="0"/>
              <a:t>Slide Title Here</a:t>
            </a:r>
          </a:p>
        </p:txBody>
      </p:sp>
    </p:spTree>
    <p:extLst>
      <p:ext uri="{BB962C8B-B14F-4D97-AF65-F5344CB8AC3E}">
        <p14:creationId xmlns:p14="http://schemas.microsoft.com/office/powerpoint/2010/main" val="25861249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One up">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D9C8B4-3532-8649-B0E2-C7EDDB2F64D9}"/>
              </a:ext>
            </a:extLst>
          </p:cNvPr>
          <p:cNvSpPr>
            <a:spLocks noGrp="1"/>
          </p:cNvSpPr>
          <p:nvPr>
            <p:ph type="title" hasCustomPrompt="1"/>
          </p:nvPr>
        </p:nvSpPr>
        <p:spPr>
          <a:xfrm>
            <a:off x="312745" y="437936"/>
            <a:ext cx="8481212" cy="614029"/>
          </a:xfrm>
          <a:prstGeom prst="rect">
            <a:avLst/>
          </a:prstGeom>
        </p:spPr>
        <p:txBody>
          <a:bodyPr anchor="t"/>
          <a:lstStyle>
            <a:lvl1pPr>
              <a:defRPr sz="3600" b="1" i="0">
                <a:latin typeface="Segoe UI Semibold" panose="020B0502040204020203" pitchFamily="34" charset="0"/>
                <a:cs typeface="Segoe UI Semibold" panose="020B0502040204020203" pitchFamily="34" charset="0"/>
              </a:defRPr>
            </a:lvl1pPr>
          </a:lstStyle>
          <a:p>
            <a:r>
              <a:rPr lang="en-US" dirty="0"/>
              <a:t>Slide Title Here</a:t>
            </a:r>
          </a:p>
        </p:txBody>
      </p:sp>
      <p:sp>
        <p:nvSpPr>
          <p:cNvPr id="10" name="Text Placeholder 6">
            <a:extLst>
              <a:ext uri="{FF2B5EF4-FFF2-40B4-BE49-F238E27FC236}">
                <a16:creationId xmlns:a16="http://schemas.microsoft.com/office/drawing/2014/main" id="{F7B1DCCF-44AE-4447-A5D2-2B31454F7C55}"/>
              </a:ext>
            </a:extLst>
          </p:cNvPr>
          <p:cNvSpPr>
            <a:spLocks noGrp="1"/>
          </p:cNvSpPr>
          <p:nvPr>
            <p:ph type="body" sz="quarter" idx="21" hasCustomPrompt="1"/>
          </p:nvPr>
        </p:nvSpPr>
        <p:spPr>
          <a:xfrm>
            <a:off x="312744" y="2577200"/>
            <a:ext cx="8481212" cy="2009430"/>
          </a:xfrm>
          <a:prstGeom prst="rect">
            <a:avLst/>
          </a:prstGeom>
        </p:spPr>
        <p:txBody>
          <a:bodyPr/>
          <a:lstStyle>
            <a:lvl1pPr marL="0" indent="0" algn="l" defTabSz="914400" rtl="0" eaLnBrk="1" latinLnBrk="0" hangingPunct="1">
              <a:lnSpc>
                <a:spcPct val="100000"/>
              </a:lnSpc>
              <a:spcBef>
                <a:spcPct val="20000"/>
              </a:spcBef>
              <a:spcAft>
                <a:spcPts val="0"/>
              </a:spcAft>
              <a:buClr>
                <a:schemeClr val="accent3"/>
              </a:buClr>
              <a:buFont typeface="Arial"/>
              <a:buNone/>
              <a:defRPr lang="en-US" sz="24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Quisque</a:t>
            </a:r>
            <a:r>
              <a:rPr lang="en-US" dirty="0"/>
              <a:t> convallis in </a:t>
            </a:r>
            <a:r>
              <a:rPr lang="en-US" dirty="0" err="1"/>
              <a:t>enim</a:t>
            </a:r>
            <a:r>
              <a:rPr lang="en-US" dirty="0"/>
              <a:t> non </a:t>
            </a:r>
            <a:r>
              <a:rPr lang="en-US" dirty="0" err="1"/>
              <a:t>consectetur</a:t>
            </a:r>
            <a:r>
              <a:rPr lang="en-US" dirty="0"/>
              <a:t>. </a:t>
            </a:r>
          </a:p>
        </p:txBody>
      </p:sp>
      <p:sp>
        <p:nvSpPr>
          <p:cNvPr id="5" name="Text Placeholder 30">
            <a:extLst>
              <a:ext uri="{FF2B5EF4-FFF2-40B4-BE49-F238E27FC236}">
                <a16:creationId xmlns:a16="http://schemas.microsoft.com/office/drawing/2014/main" id="{C0070D56-F030-5B4B-8ACF-425C6C41A316}"/>
              </a:ext>
            </a:extLst>
          </p:cNvPr>
          <p:cNvSpPr>
            <a:spLocks noGrp="1"/>
          </p:cNvSpPr>
          <p:nvPr>
            <p:ph type="body" sz="quarter" idx="10" hasCustomPrompt="1"/>
          </p:nvPr>
        </p:nvSpPr>
        <p:spPr>
          <a:xfrm>
            <a:off x="312744" y="2088170"/>
            <a:ext cx="8481211" cy="390525"/>
          </a:xfrm>
          <a:prstGeom prst="rect">
            <a:avLst/>
          </a:prstGeom>
        </p:spPr>
        <p:txBody>
          <a:bodyPr anchor="t">
            <a:noAutofit/>
          </a:bodyPr>
          <a:lstStyle>
            <a:lvl1pPr marL="0" indent="0" algn="l" defTabSz="914400" rtl="0" eaLnBrk="1" latinLnBrk="0" hangingPunct="1">
              <a:spcBef>
                <a:spcPct val="20000"/>
              </a:spcBef>
              <a:buClr>
                <a:schemeClr val="accent3"/>
              </a:buClr>
              <a:buFont typeface="Arial"/>
              <a:buNone/>
              <a:defRPr lang="en-US" sz="24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Heading</a:t>
            </a:r>
          </a:p>
        </p:txBody>
      </p:sp>
    </p:spTree>
    <p:extLst>
      <p:ext uri="{BB962C8B-B14F-4D97-AF65-F5344CB8AC3E}">
        <p14:creationId xmlns:p14="http://schemas.microsoft.com/office/powerpoint/2010/main" val="42905269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up">
    <p:spTree>
      <p:nvGrpSpPr>
        <p:cNvPr id="1" name=""/>
        <p:cNvGrpSpPr/>
        <p:nvPr/>
      </p:nvGrpSpPr>
      <p:grpSpPr>
        <a:xfrm>
          <a:off x="0" y="0"/>
          <a:ext cx="0" cy="0"/>
          <a:chOff x="0" y="0"/>
          <a:chExt cx="0" cy="0"/>
        </a:xfrm>
      </p:grpSpPr>
      <p:sp>
        <p:nvSpPr>
          <p:cNvPr id="9" name="Text Placeholder 30">
            <a:extLst>
              <a:ext uri="{FF2B5EF4-FFF2-40B4-BE49-F238E27FC236}">
                <a16:creationId xmlns:a16="http://schemas.microsoft.com/office/drawing/2014/main" id="{74EA10B5-BEA8-DF4A-95CD-639732E6CD48}"/>
              </a:ext>
            </a:extLst>
          </p:cNvPr>
          <p:cNvSpPr>
            <a:spLocks noGrp="1"/>
          </p:cNvSpPr>
          <p:nvPr>
            <p:ph type="body" sz="quarter" idx="10" hasCustomPrompt="1"/>
          </p:nvPr>
        </p:nvSpPr>
        <p:spPr>
          <a:xfrm>
            <a:off x="312745" y="2088170"/>
            <a:ext cx="3949862" cy="390525"/>
          </a:xfrm>
          <a:prstGeom prst="rect">
            <a:avLst/>
          </a:prstGeom>
        </p:spPr>
        <p:txBody>
          <a:bodyPr anchor="t">
            <a:noAutofit/>
          </a:bodyPr>
          <a:lstStyle>
            <a:lvl1pPr marL="0" indent="0" algn="l" defTabSz="914400" rtl="0" eaLnBrk="1" latinLnBrk="0" hangingPunct="1">
              <a:spcBef>
                <a:spcPct val="20000"/>
              </a:spcBef>
              <a:buClr>
                <a:schemeClr val="accent3"/>
              </a:buClr>
              <a:buFont typeface="Arial"/>
              <a:buNone/>
              <a:defRPr lang="en-US" sz="24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Heading</a:t>
            </a:r>
          </a:p>
        </p:txBody>
      </p:sp>
      <p:sp>
        <p:nvSpPr>
          <p:cNvPr id="15" name="Text Placeholder 30">
            <a:extLst>
              <a:ext uri="{FF2B5EF4-FFF2-40B4-BE49-F238E27FC236}">
                <a16:creationId xmlns:a16="http://schemas.microsoft.com/office/drawing/2014/main" id="{E9647A82-03A4-AE4B-99B1-A3004783112B}"/>
              </a:ext>
            </a:extLst>
          </p:cNvPr>
          <p:cNvSpPr>
            <a:spLocks noGrp="1"/>
          </p:cNvSpPr>
          <p:nvPr>
            <p:ph type="body" sz="quarter" idx="24" hasCustomPrompt="1"/>
          </p:nvPr>
        </p:nvSpPr>
        <p:spPr>
          <a:xfrm>
            <a:off x="4708363" y="2088263"/>
            <a:ext cx="3949862" cy="390525"/>
          </a:xfrm>
          <a:prstGeom prst="rect">
            <a:avLst/>
          </a:prstGeom>
        </p:spPr>
        <p:txBody>
          <a:bodyPr anchor="t">
            <a:noAutofit/>
          </a:bodyPr>
          <a:lstStyle>
            <a:lvl1pPr marL="0" indent="0" algn="l" defTabSz="914400" rtl="0" eaLnBrk="1" latinLnBrk="0" hangingPunct="1">
              <a:spcBef>
                <a:spcPct val="20000"/>
              </a:spcBef>
              <a:buClr>
                <a:schemeClr val="accent3"/>
              </a:buClr>
              <a:buFont typeface="Arial"/>
              <a:buNone/>
              <a:defRPr lang="en-US" sz="24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Heading</a:t>
            </a:r>
          </a:p>
        </p:txBody>
      </p:sp>
      <p:sp>
        <p:nvSpPr>
          <p:cNvPr id="17" name="Title 1">
            <a:extLst>
              <a:ext uri="{FF2B5EF4-FFF2-40B4-BE49-F238E27FC236}">
                <a16:creationId xmlns:a16="http://schemas.microsoft.com/office/drawing/2014/main" id="{9E5E4502-589B-1F4E-8074-44463D5E5584}"/>
              </a:ext>
            </a:extLst>
          </p:cNvPr>
          <p:cNvSpPr>
            <a:spLocks noGrp="1"/>
          </p:cNvSpPr>
          <p:nvPr>
            <p:ph type="title" hasCustomPrompt="1"/>
          </p:nvPr>
        </p:nvSpPr>
        <p:spPr>
          <a:xfrm>
            <a:off x="312745" y="437936"/>
            <a:ext cx="8345480" cy="614029"/>
          </a:xfrm>
          <a:prstGeom prst="rect">
            <a:avLst/>
          </a:prstGeom>
        </p:spPr>
        <p:txBody>
          <a:bodyPr/>
          <a:lstStyle>
            <a:lvl1pPr>
              <a:defRPr sz="3600" b="1" i="0">
                <a:latin typeface="Segoe UI Semibold" panose="020B0502040204020203" pitchFamily="34" charset="0"/>
                <a:cs typeface="Segoe UI Semibold" panose="020B0502040204020203" pitchFamily="34" charset="0"/>
              </a:defRPr>
            </a:lvl1pPr>
          </a:lstStyle>
          <a:p>
            <a:r>
              <a:rPr lang="en-US" dirty="0"/>
              <a:t>Slide Title Here</a:t>
            </a:r>
          </a:p>
        </p:txBody>
      </p:sp>
      <p:sp>
        <p:nvSpPr>
          <p:cNvPr id="8" name="Text Placeholder 6">
            <a:extLst>
              <a:ext uri="{FF2B5EF4-FFF2-40B4-BE49-F238E27FC236}">
                <a16:creationId xmlns:a16="http://schemas.microsoft.com/office/drawing/2014/main" id="{668B44A9-9E16-654C-862F-69740ACF1ADF}"/>
              </a:ext>
            </a:extLst>
          </p:cNvPr>
          <p:cNvSpPr>
            <a:spLocks noGrp="1"/>
          </p:cNvSpPr>
          <p:nvPr>
            <p:ph type="body" sz="quarter" idx="26" hasCustomPrompt="1"/>
          </p:nvPr>
        </p:nvSpPr>
        <p:spPr>
          <a:xfrm>
            <a:off x="312745" y="2577107"/>
            <a:ext cx="3949862" cy="2038691"/>
          </a:xfrm>
          <a:prstGeom prst="rect">
            <a:avLst/>
          </a:prstGeom>
        </p:spPr>
        <p:txBody>
          <a:bodyPr/>
          <a:lstStyle>
            <a:lvl1pPr marL="0" indent="0" algn="l" defTabSz="914400" rtl="0" eaLnBrk="1" latinLnBrk="0" hangingPunct="1">
              <a:lnSpc>
                <a:spcPct val="100000"/>
              </a:lnSpc>
              <a:spcBef>
                <a:spcPct val="20000"/>
              </a:spcBef>
              <a:spcAft>
                <a:spcPts val="0"/>
              </a:spcAft>
              <a:buClr>
                <a:schemeClr val="accent3"/>
              </a:buClr>
              <a:buFont typeface="Arial"/>
              <a:buNone/>
              <a:defRPr lang="en-US" sz="24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
        <p:nvSpPr>
          <p:cNvPr id="11" name="Text Placeholder 6">
            <a:extLst>
              <a:ext uri="{FF2B5EF4-FFF2-40B4-BE49-F238E27FC236}">
                <a16:creationId xmlns:a16="http://schemas.microsoft.com/office/drawing/2014/main" id="{5A59B427-D716-294E-BDD5-7518C3A0F582}"/>
              </a:ext>
            </a:extLst>
          </p:cNvPr>
          <p:cNvSpPr>
            <a:spLocks noGrp="1"/>
          </p:cNvSpPr>
          <p:nvPr>
            <p:ph type="body" sz="quarter" idx="27" hasCustomPrompt="1"/>
          </p:nvPr>
        </p:nvSpPr>
        <p:spPr>
          <a:xfrm>
            <a:off x="4708363" y="2577200"/>
            <a:ext cx="3949862" cy="2038691"/>
          </a:xfrm>
          <a:prstGeom prst="rect">
            <a:avLst/>
          </a:prstGeom>
        </p:spPr>
        <p:txBody>
          <a:bodyPr/>
          <a:lstStyle>
            <a:lvl1pPr marL="0" indent="0" algn="l" defTabSz="914400" rtl="0" eaLnBrk="1" latinLnBrk="0" hangingPunct="1">
              <a:lnSpc>
                <a:spcPct val="100000"/>
              </a:lnSpc>
              <a:spcBef>
                <a:spcPct val="20000"/>
              </a:spcBef>
              <a:spcAft>
                <a:spcPts val="0"/>
              </a:spcAft>
              <a:buClr>
                <a:schemeClr val="accent3"/>
              </a:buClr>
              <a:buFont typeface="Arial"/>
              <a:buNone/>
              <a:defRPr lang="en-US" sz="24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Tree>
    <p:extLst>
      <p:ext uri="{BB962C8B-B14F-4D97-AF65-F5344CB8AC3E}">
        <p14:creationId xmlns:p14="http://schemas.microsoft.com/office/powerpoint/2010/main" val="123177392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ree Up">
    <p:spTree>
      <p:nvGrpSpPr>
        <p:cNvPr id="1" name=""/>
        <p:cNvGrpSpPr/>
        <p:nvPr/>
      </p:nvGrpSpPr>
      <p:grpSpPr>
        <a:xfrm>
          <a:off x="0" y="0"/>
          <a:ext cx="0" cy="0"/>
          <a:chOff x="0" y="0"/>
          <a:chExt cx="0" cy="0"/>
        </a:xfrm>
      </p:grpSpPr>
      <p:sp>
        <p:nvSpPr>
          <p:cNvPr id="53" name="Title 1">
            <a:extLst>
              <a:ext uri="{FF2B5EF4-FFF2-40B4-BE49-F238E27FC236}">
                <a16:creationId xmlns:a16="http://schemas.microsoft.com/office/drawing/2014/main" id="{BAB81232-8718-1349-8F38-82F219293495}"/>
              </a:ext>
            </a:extLst>
          </p:cNvPr>
          <p:cNvSpPr>
            <a:spLocks noGrp="1"/>
          </p:cNvSpPr>
          <p:nvPr>
            <p:ph type="title" hasCustomPrompt="1"/>
          </p:nvPr>
        </p:nvSpPr>
        <p:spPr>
          <a:xfrm>
            <a:off x="312745" y="437936"/>
            <a:ext cx="8416918" cy="614029"/>
          </a:xfrm>
          <a:prstGeom prst="rect">
            <a:avLst/>
          </a:prstGeom>
        </p:spPr>
        <p:txBody>
          <a:bodyPr/>
          <a:lstStyle>
            <a:lvl1pPr>
              <a:defRPr sz="3600" b="1" i="0">
                <a:latin typeface="Segoe UI Semibold" panose="020B0502040204020203" pitchFamily="34" charset="0"/>
                <a:cs typeface="Segoe UI Semibold" panose="020B0502040204020203" pitchFamily="34" charset="0"/>
              </a:defRPr>
            </a:lvl1pPr>
          </a:lstStyle>
          <a:p>
            <a:r>
              <a:rPr lang="en-US" dirty="0"/>
              <a:t>Slide Title Here</a:t>
            </a:r>
          </a:p>
        </p:txBody>
      </p:sp>
      <p:sp>
        <p:nvSpPr>
          <p:cNvPr id="9" name="Text Placeholder 30">
            <a:extLst>
              <a:ext uri="{FF2B5EF4-FFF2-40B4-BE49-F238E27FC236}">
                <a16:creationId xmlns:a16="http://schemas.microsoft.com/office/drawing/2014/main" id="{14A3640A-F564-DA43-85C8-F9C08C7EAFAD}"/>
              </a:ext>
            </a:extLst>
          </p:cNvPr>
          <p:cNvSpPr>
            <a:spLocks noGrp="1"/>
          </p:cNvSpPr>
          <p:nvPr>
            <p:ph type="body" sz="quarter" idx="10" hasCustomPrompt="1"/>
          </p:nvPr>
        </p:nvSpPr>
        <p:spPr>
          <a:xfrm>
            <a:off x="312745" y="2088170"/>
            <a:ext cx="2657226" cy="390525"/>
          </a:xfrm>
          <a:prstGeom prst="rect">
            <a:avLst/>
          </a:prstGeom>
        </p:spPr>
        <p:txBody>
          <a:bodyPr anchor="t">
            <a:noAutofit/>
          </a:bodyPr>
          <a:lstStyle>
            <a:lvl1pPr marL="0" indent="0" algn="l" defTabSz="914400" rtl="0" eaLnBrk="1" latinLnBrk="0" hangingPunct="1">
              <a:spcBef>
                <a:spcPct val="20000"/>
              </a:spcBef>
              <a:buClr>
                <a:schemeClr val="accent3"/>
              </a:buClr>
              <a:buFont typeface="Arial"/>
              <a:buNone/>
              <a:defRPr lang="en-US" sz="24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Heading</a:t>
            </a:r>
          </a:p>
        </p:txBody>
      </p:sp>
      <p:sp>
        <p:nvSpPr>
          <p:cNvPr id="10" name="Text Placeholder 6">
            <a:extLst>
              <a:ext uri="{FF2B5EF4-FFF2-40B4-BE49-F238E27FC236}">
                <a16:creationId xmlns:a16="http://schemas.microsoft.com/office/drawing/2014/main" id="{B2C8E8C5-3289-9C4D-BE95-39E5120F1926}"/>
              </a:ext>
            </a:extLst>
          </p:cNvPr>
          <p:cNvSpPr>
            <a:spLocks noGrp="1"/>
          </p:cNvSpPr>
          <p:nvPr>
            <p:ph type="body" sz="quarter" idx="26" hasCustomPrompt="1"/>
          </p:nvPr>
        </p:nvSpPr>
        <p:spPr>
          <a:xfrm>
            <a:off x="312745" y="2577107"/>
            <a:ext cx="2657226" cy="2009523"/>
          </a:xfrm>
          <a:prstGeom prst="rect">
            <a:avLst/>
          </a:prstGeom>
        </p:spPr>
        <p:txBody>
          <a:bodyPr/>
          <a:lstStyle>
            <a:lvl1pPr marL="0" indent="0" algn="l" defTabSz="914400" rtl="0" eaLnBrk="1" latinLnBrk="0" hangingPunct="1">
              <a:lnSpc>
                <a:spcPct val="100000"/>
              </a:lnSpc>
              <a:spcBef>
                <a:spcPct val="20000"/>
              </a:spcBef>
              <a:spcAft>
                <a:spcPts val="0"/>
              </a:spcAft>
              <a:buClr>
                <a:schemeClr val="accent3"/>
              </a:buClr>
              <a:buFont typeface="Arial"/>
              <a:buNone/>
              <a:defRPr lang="en-US" sz="24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endParaRPr lang="en-US" dirty="0"/>
          </a:p>
        </p:txBody>
      </p:sp>
      <p:sp>
        <p:nvSpPr>
          <p:cNvPr id="14" name="Text Placeholder 30">
            <a:extLst>
              <a:ext uri="{FF2B5EF4-FFF2-40B4-BE49-F238E27FC236}">
                <a16:creationId xmlns:a16="http://schemas.microsoft.com/office/drawing/2014/main" id="{FF215F86-6B61-8F40-8FEE-4AE31931B156}"/>
              </a:ext>
            </a:extLst>
          </p:cNvPr>
          <p:cNvSpPr>
            <a:spLocks noGrp="1"/>
          </p:cNvSpPr>
          <p:nvPr>
            <p:ph type="body" sz="quarter" idx="27" hasCustomPrompt="1"/>
          </p:nvPr>
        </p:nvSpPr>
        <p:spPr>
          <a:xfrm>
            <a:off x="3192591" y="2088170"/>
            <a:ext cx="2657226" cy="390525"/>
          </a:xfrm>
          <a:prstGeom prst="rect">
            <a:avLst/>
          </a:prstGeom>
        </p:spPr>
        <p:txBody>
          <a:bodyPr anchor="t">
            <a:noAutofit/>
          </a:bodyPr>
          <a:lstStyle>
            <a:lvl1pPr marL="0" indent="0" algn="l" defTabSz="914400" rtl="0" eaLnBrk="1" latinLnBrk="0" hangingPunct="1">
              <a:spcBef>
                <a:spcPct val="20000"/>
              </a:spcBef>
              <a:buClr>
                <a:schemeClr val="accent3"/>
              </a:buClr>
              <a:buFont typeface="Arial"/>
              <a:buNone/>
              <a:defRPr lang="en-US" sz="24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Heading</a:t>
            </a:r>
          </a:p>
        </p:txBody>
      </p:sp>
      <p:sp>
        <p:nvSpPr>
          <p:cNvPr id="15" name="Text Placeholder 6">
            <a:extLst>
              <a:ext uri="{FF2B5EF4-FFF2-40B4-BE49-F238E27FC236}">
                <a16:creationId xmlns:a16="http://schemas.microsoft.com/office/drawing/2014/main" id="{36E89292-5993-4845-A723-FE96EB2E2582}"/>
              </a:ext>
            </a:extLst>
          </p:cNvPr>
          <p:cNvSpPr>
            <a:spLocks noGrp="1"/>
          </p:cNvSpPr>
          <p:nvPr>
            <p:ph type="body" sz="quarter" idx="28" hasCustomPrompt="1"/>
          </p:nvPr>
        </p:nvSpPr>
        <p:spPr>
          <a:xfrm>
            <a:off x="3192591" y="2577107"/>
            <a:ext cx="2657226" cy="2009523"/>
          </a:xfrm>
          <a:prstGeom prst="rect">
            <a:avLst/>
          </a:prstGeom>
        </p:spPr>
        <p:txBody>
          <a:bodyPr/>
          <a:lstStyle>
            <a:lvl1pPr marL="0" indent="0" algn="l" defTabSz="914400" rtl="0" eaLnBrk="1" latinLnBrk="0" hangingPunct="1">
              <a:lnSpc>
                <a:spcPct val="100000"/>
              </a:lnSpc>
              <a:spcBef>
                <a:spcPct val="20000"/>
              </a:spcBef>
              <a:spcAft>
                <a:spcPts val="0"/>
              </a:spcAft>
              <a:buClr>
                <a:schemeClr val="accent3"/>
              </a:buClr>
              <a:buFont typeface="Arial"/>
              <a:buNone/>
              <a:defRPr lang="en-US" sz="24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endParaRPr lang="en-US" dirty="0"/>
          </a:p>
        </p:txBody>
      </p:sp>
      <p:sp>
        <p:nvSpPr>
          <p:cNvPr id="16" name="Text Placeholder 30">
            <a:extLst>
              <a:ext uri="{FF2B5EF4-FFF2-40B4-BE49-F238E27FC236}">
                <a16:creationId xmlns:a16="http://schemas.microsoft.com/office/drawing/2014/main" id="{DD671EC3-35FD-4142-90E9-E06C8B2204D2}"/>
              </a:ext>
            </a:extLst>
          </p:cNvPr>
          <p:cNvSpPr>
            <a:spLocks noGrp="1"/>
          </p:cNvSpPr>
          <p:nvPr>
            <p:ph type="body" sz="quarter" idx="29" hasCustomPrompt="1"/>
          </p:nvPr>
        </p:nvSpPr>
        <p:spPr>
          <a:xfrm>
            <a:off x="6072437" y="2088170"/>
            <a:ext cx="2657226" cy="390525"/>
          </a:xfrm>
          <a:prstGeom prst="rect">
            <a:avLst/>
          </a:prstGeom>
        </p:spPr>
        <p:txBody>
          <a:bodyPr anchor="t">
            <a:noAutofit/>
          </a:bodyPr>
          <a:lstStyle>
            <a:lvl1pPr marL="0" indent="0" algn="l" defTabSz="914400" rtl="0" eaLnBrk="1" latinLnBrk="0" hangingPunct="1">
              <a:spcBef>
                <a:spcPct val="20000"/>
              </a:spcBef>
              <a:buClr>
                <a:schemeClr val="accent3"/>
              </a:buClr>
              <a:buFont typeface="Arial"/>
              <a:buNone/>
              <a:defRPr lang="en-US" sz="24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Heading</a:t>
            </a:r>
          </a:p>
        </p:txBody>
      </p:sp>
      <p:sp>
        <p:nvSpPr>
          <p:cNvPr id="17" name="Text Placeholder 6">
            <a:extLst>
              <a:ext uri="{FF2B5EF4-FFF2-40B4-BE49-F238E27FC236}">
                <a16:creationId xmlns:a16="http://schemas.microsoft.com/office/drawing/2014/main" id="{CCA813D6-5154-8549-A580-9780EC0B43FF}"/>
              </a:ext>
            </a:extLst>
          </p:cNvPr>
          <p:cNvSpPr>
            <a:spLocks noGrp="1"/>
          </p:cNvSpPr>
          <p:nvPr>
            <p:ph type="body" sz="quarter" idx="30" hasCustomPrompt="1"/>
          </p:nvPr>
        </p:nvSpPr>
        <p:spPr>
          <a:xfrm>
            <a:off x="6072437" y="2577107"/>
            <a:ext cx="2657226" cy="2009523"/>
          </a:xfrm>
          <a:prstGeom prst="rect">
            <a:avLst/>
          </a:prstGeom>
        </p:spPr>
        <p:txBody>
          <a:bodyPr/>
          <a:lstStyle>
            <a:lvl1pPr marL="0" indent="0" algn="l" defTabSz="914400" rtl="0" eaLnBrk="1" latinLnBrk="0" hangingPunct="1">
              <a:lnSpc>
                <a:spcPct val="100000"/>
              </a:lnSpc>
              <a:spcBef>
                <a:spcPct val="20000"/>
              </a:spcBef>
              <a:spcAft>
                <a:spcPts val="0"/>
              </a:spcAft>
              <a:buClr>
                <a:schemeClr val="accent3"/>
              </a:buClr>
              <a:buFont typeface="Arial"/>
              <a:buNone/>
              <a:defRPr lang="en-US" sz="24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endParaRPr lang="en-US" dirty="0"/>
          </a:p>
        </p:txBody>
      </p:sp>
    </p:spTree>
    <p:extLst>
      <p:ext uri="{BB962C8B-B14F-4D97-AF65-F5344CB8AC3E}">
        <p14:creationId xmlns:p14="http://schemas.microsoft.com/office/powerpoint/2010/main" val="204058365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7C0ADA1C-E566-594C-8405-78BFB44D02B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6911" r="26772"/>
          <a:stretch/>
        </p:blipFill>
        <p:spPr>
          <a:xfrm>
            <a:off x="4208745" y="184765"/>
            <a:ext cx="4747118" cy="4772252"/>
          </a:xfrm>
          <a:prstGeom prst="rect">
            <a:avLst/>
          </a:prstGeom>
        </p:spPr>
      </p:pic>
      <p:sp>
        <p:nvSpPr>
          <p:cNvPr id="29" name="Parallelogram 28">
            <a:extLst>
              <a:ext uri="{FF2B5EF4-FFF2-40B4-BE49-F238E27FC236}">
                <a16:creationId xmlns:a16="http://schemas.microsoft.com/office/drawing/2014/main" id="{620A6185-F4B8-7148-BBE0-4B522BF2C8C9}"/>
              </a:ext>
            </a:extLst>
          </p:cNvPr>
          <p:cNvSpPr/>
          <p:nvPr userDrawn="1"/>
        </p:nvSpPr>
        <p:spPr>
          <a:xfrm rot="10800000">
            <a:off x="509007" y="182880"/>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ounded Rectangle 26">
            <a:extLst>
              <a:ext uri="{FF2B5EF4-FFF2-40B4-BE49-F238E27FC236}">
                <a16:creationId xmlns:a16="http://schemas.microsoft.com/office/drawing/2014/main" id="{1B94CA41-43E7-834F-BD19-758AA7C52D26}"/>
              </a:ext>
            </a:extLst>
          </p:cNvPr>
          <p:cNvSpPr/>
          <p:nvPr userDrawn="1"/>
        </p:nvSpPr>
        <p:spPr>
          <a:xfrm>
            <a:off x="-258358" y="1723758"/>
            <a:ext cx="1434762" cy="299628"/>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200" b="1" spc="300" dirty="0">
                <a:solidFill>
                  <a:schemeClr val="bg2"/>
                </a:solidFill>
              </a:rPr>
              <a:t>DEMO</a:t>
            </a:r>
          </a:p>
        </p:txBody>
      </p:sp>
      <p:sp>
        <p:nvSpPr>
          <p:cNvPr id="28" name="Freeform 27">
            <a:extLst>
              <a:ext uri="{FF2B5EF4-FFF2-40B4-BE49-F238E27FC236}">
                <a16:creationId xmlns:a16="http://schemas.microsoft.com/office/drawing/2014/main" id="{E74A5F92-11BF-674C-8F77-E24DB9020EED}"/>
              </a:ext>
            </a:extLst>
          </p:cNvPr>
          <p:cNvSpPr/>
          <p:nvPr userDrawn="1"/>
        </p:nvSpPr>
        <p:spPr>
          <a:xfrm>
            <a:off x="4826873" y="582422"/>
            <a:ext cx="808626" cy="449457"/>
          </a:xfrm>
          <a:custGeom>
            <a:avLst/>
            <a:gdLst>
              <a:gd name="connsiteX0" fmla="*/ 280478 w 301229"/>
              <a:gd name="connsiteY0" fmla="*/ 0 h 167431"/>
              <a:gd name="connsiteX1" fmla="*/ 27445 w 301229"/>
              <a:gd name="connsiteY1" fmla="*/ 0 h 167431"/>
              <a:gd name="connsiteX2" fmla="*/ 0 w 301229"/>
              <a:gd name="connsiteY2" fmla="*/ 30807 h 167431"/>
              <a:gd name="connsiteX3" fmla="*/ 31462 w 301229"/>
              <a:gd name="connsiteY3" fmla="*/ 62284 h 167431"/>
              <a:gd name="connsiteX4" fmla="*/ 96393 w 301229"/>
              <a:gd name="connsiteY4" fmla="*/ 62284 h 167431"/>
              <a:gd name="connsiteX5" fmla="*/ 109781 w 301229"/>
              <a:gd name="connsiteY5" fmla="*/ 62284 h 167431"/>
              <a:gd name="connsiteX6" fmla="*/ 121161 w 301229"/>
              <a:gd name="connsiteY6" fmla="*/ 62284 h 167431"/>
              <a:gd name="connsiteX7" fmla="*/ 149945 w 301229"/>
              <a:gd name="connsiteY7" fmla="*/ 91083 h 167431"/>
              <a:gd name="connsiteX8" fmla="*/ 121831 w 301229"/>
              <a:gd name="connsiteY8" fmla="*/ 118541 h 167431"/>
              <a:gd name="connsiteX9" fmla="*/ 100410 w 301229"/>
              <a:gd name="connsiteY9" fmla="*/ 118541 h 167431"/>
              <a:gd name="connsiteX10" fmla="*/ 75642 w 301229"/>
              <a:gd name="connsiteY10" fmla="*/ 143321 h 167431"/>
              <a:gd name="connsiteX11" fmla="*/ 100410 w 301229"/>
              <a:gd name="connsiteY11" fmla="*/ 168101 h 167431"/>
              <a:gd name="connsiteX12" fmla="*/ 269768 w 301229"/>
              <a:gd name="connsiteY12" fmla="*/ 168101 h 167431"/>
              <a:gd name="connsiteX13" fmla="*/ 294536 w 301229"/>
              <a:gd name="connsiteY13" fmla="*/ 143321 h 167431"/>
              <a:gd name="connsiteX14" fmla="*/ 269768 w 301229"/>
              <a:gd name="connsiteY14" fmla="*/ 119211 h 167431"/>
              <a:gd name="connsiteX15" fmla="*/ 257049 w 301229"/>
              <a:gd name="connsiteY15" fmla="*/ 119211 h 167431"/>
              <a:gd name="connsiteX16" fmla="*/ 228935 w 301229"/>
              <a:gd name="connsiteY16" fmla="*/ 91083 h 167431"/>
              <a:gd name="connsiteX17" fmla="*/ 228935 w 301229"/>
              <a:gd name="connsiteY17" fmla="*/ 87734 h 167431"/>
              <a:gd name="connsiteX18" fmla="*/ 253033 w 301229"/>
              <a:gd name="connsiteY18" fmla="*/ 63624 h 167431"/>
              <a:gd name="connsiteX19" fmla="*/ 275793 w 301229"/>
              <a:gd name="connsiteY19" fmla="*/ 63624 h 167431"/>
              <a:gd name="connsiteX20" fmla="*/ 307254 w 301229"/>
              <a:gd name="connsiteY20" fmla="*/ 32147 h 167431"/>
              <a:gd name="connsiteX21" fmla="*/ 280478 w 301229"/>
              <a:gd name="connsiteY21" fmla="*/ 0 h 167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1229" h="167431">
                <a:moveTo>
                  <a:pt x="280478" y="0"/>
                </a:moveTo>
                <a:lnTo>
                  <a:pt x="27445" y="0"/>
                </a:lnTo>
                <a:cubicBezTo>
                  <a:pt x="12049" y="2009"/>
                  <a:pt x="0" y="15404"/>
                  <a:pt x="0" y="30807"/>
                </a:cubicBezTo>
                <a:cubicBezTo>
                  <a:pt x="0" y="48220"/>
                  <a:pt x="14057" y="62284"/>
                  <a:pt x="31462" y="62284"/>
                </a:cubicBezTo>
                <a:lnTo>
                  <a:pt x="96393" y="62284"/>
                </a:lnTo>
                <a:lnTo>
                  <a:pt x="109781" y="62284"/>
                </a:lnTo>
                <a:lnTo>
                  <a:pt x="121161" y="62284"/>
                </a:lnTo>
                <a:cubicBezTo>
                  <a:pt x="136557" y="62284"/>
                  <a:pt x="149945" y="75009"/>
                  <a:pt x="149945" y="91083"/>
                </a:cubicBezTo>
                <a:cubicBezTo>
                  <a:pt x="149945" y="106486"/>
                  <a:pt x="137227" y="118541"/>
                  <a:pt x="121831" y="118541"/>
                </a:cubicBezTo>
                <a:lnTo>
                  <a:pt x="100410" y="118541"/>
                </a:lnTo>
                <a:cubicBezTo>
                  <a:pt x="87022" y="118541"/>
                  <a:pt x="75642" y="129257"/>
                  <a:pt x="75642" y="143321"/>
                </a:cubicBezTo>
                <a:cubicBezTo>
                  <a:pt x="75642" y="156716"/>
                  <a:pt x="86352" y="168101"/>
                  <a:pt x="100410" y="168101"/>
                </a:cubicBezTo>
                <a:lnTo>
                  <a:pt x="269768" y="168101"/>
                </a:lnTo>
                <a:cubicBezTo>
                  <a:pt x="283825" y="168101"/>
                  <a:pt x="295205" y="156716"/>
                  <a:pt x="294536" y="143321"/>
                </a:cubicBezTo>
                <a:cubicBezTo>
                  <a:pt x="294536" y="129927"/>
                  <a:pt x="283156" y="119211"/>
                  <a:pt x="269768" y="119211"/>
                </a:cubicBezTo>
                <a:lnTo>
                  <a:pt x="257049" y="119211"/>
                </a:lnTo>
                <a:cubicBezTo>
                  <a:pt x="241653" y="119211"/>
                  <a:pt x="228935" y="106486"/>
                  <a:pt x="228935" y="91083"/>
                </a:cubicBezTo>
                <a:lnTo>
                  <a:pt x="228935" y="87734"/>
                </a:lnTo>
                <a:cubicBezTo>
                  <a:pt x="228935" y="74339"/>
                  <a:pt x="239645" y="63624"/>
                  <a:pt x="253033" y="63624"/>
                </a:cubicBezTo>
                <a:lnTo>
                  <a:pt x="275793" y="63624"/>
                </a:lnTo>
                <a:cubicBezTo>
                  <a:pt x="293197" y="63624"/>
                  <a:pt x="307254" y="49560"/>
                  <a:pt x="307254" y="32147"/>
                </a:cubicBezTo>
                <a:cubicBezTo>
                  <a:pt x="307924" y="14734"/>
                  <a:pt x="295875" y="2009"/>
                  <a:pt x="280478" y="0"/>
                </a:cubicBezTo>
                <a:close/>
              </a:path>
            </a:pathLst>
          </a:custGeom>
          <a:gradFill>
            <a:gsLst>
              <a:gs pos="0">
                <a:schemeClr val="accent1"/>
              </a:gs>
              <a:gs pos="72000">
                <a:schemeClr val="accent2"/>
              </a:gs>
            </a:gsLst>
            <a:lin ang="2700000" scaled="0"/>
          </a:gradFill>
          <a:ln w="6694" cap="flat">
            <a:noFill/>
            <a:prstDash val="solid"/>
            <a:miter/>
          </a:ln>
        </p:spPr>
        <p:txBody>
          <a:bodyPr rtlCol="0" anchor="ctr"/>
          <a:lstStyle/>
          <a:p>
            <a:endParaRPr lang="en-US"/>
          </a:p>
        </p:txBody>
      </p:sp>
      <p:sp>
        <p:nvSpPr>
          <p:cNvPr id="31" name="Title 1">
            <a:extLst>
              <a:ext uri="{FF2B5EF4-FFF2-40B4-BE49-F238E27FC236}">
                <a16:creationId xmlns:a16="http://schemas.microsoft.com/office/drawing/2014/main" id="{FFFBB744-009C-854E-A699-8A1FC0750518}"/>
              </a:ext>
            </a:extLst>
          </p:cNvPr>
          <p:cNvSpPr>
            <a:spLocks noGrp="1"/>
          </p:cNvSpPr>
          <p:nvPr>
            <p:ph type="title" hasCustomPrompt="1"/>
          </p:nvPr>
        </p:nvSpPr>
        <p:spPr>
          <a:xfrm>
            <a:off x="312744" y="2409477"/>
            <a:ext cx="4105637" cy="1804077"/>
          </a:xfrm>
          <a:prstGeom prst="rect">
            <a:avLst/>
          </a:prstGeom>
        </p:spPr>
        <p:txBody>
          <a:bodyPr/>
          <a:lstStyle>
            <a:lvl1pPr>
              <a:lnSpc>
                <a:spcPct val="100000"/>
              </a:lnSpc>
              <a:defRPr sz="4000" b="1" i="0">
                <a:latin typeface="Segoe UI Semibold" panose="020B0502040204020203" pitchFamily="34" charset="0"/>
                <a:cs typeface="Segoe UI Semibold" panose="020B0502040204020203" pitchFamily="34" charset="0"/>
              </a:defRPr>
            </a:lvl1pPr>
          </a:lstStyle>
          <a:p>
            <a:r>
              <a:rPr lang="en-US" dirty="0"/>
              <a:t>Title here</a:t>
            </a:r>
          </a:p>
        </p:txBody>
      </p:sp>
    </p:spTree>
    <p:extLst>
      <p:ext uri="{BB962C8B-B14F-4D97-AF65-F5344CB8AC3E}">
        <p14:creationId xmlns:p14="http://schemas.microsoft.com/office/powerpoint/2010/main" val="2524305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AFB0F3A-ECD8-9948-9E64-FAA949EA8476}"/>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2139" r="22224"/>
          <a:stretch/>
        </p:blipFill>
        <p:spPr>
          <a:xfrm>
            <a:off x="4274392" y="207405"/>
            <a:ext cx="4679842" cy="4753213"/>
          </a:xfrm>
          <a:prstGeom prst="rect">
            <a:avLst/>
          </a:prstGeom>
        </p:spPr>
      </p:pic>
      <p:sp>
        <p:nvSpPr>
          <p:cNvPr id="8" name="Parallelogram 7">
            <a:extLst>
              <a:ext uri="{FF2B5EF4-FFF2-40B4-BE49-F238E27FC236}">
                <a16:creationId xmlns:a16="http://schemas.microsoft.com/office/drawing/2014/main" id="{68AF3197-B852-6B45-AF78-837ED5CEDDED}"/>
              </a:ext>
            </a:extLst>
          </p:cNvPr>
          <p:cNvSpPr/>
          <p:nvPr userDrawn="1"/>
        </p:nvSpPr>
        <p:spPr>
          <a:xfrm rot="10800000">
            <a:off x="509007" y="182880"/>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AC53DBE6-247B-4842-A76C-BD22086AD53B}"/>
              </a:ext>
            </a:extLst>
          </p:cNvPr>
          <p:cNvSpPr/>
          <p:nvPr userDrawn="1"/>
        </p:nvSpPr>
        <p:spPr>
          <a:xfrm>
            <a:off x="-282974" y="1723758"/>
            <a:ext cx="1490108" cy="299628"/>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200" b="1" spc="300" dirty="0">
                <a:solidFill>
                  <a:schemeClr val="bg2"/>
                </a:solidFill>
              </a:rPr>
              <a:t>VIDEO</a:t>
            </a:r>
          </a:p>
        </p:txBody>
      </p:sp>
      <p:sp>
        <p:nvSpPr>
          <p:cNvPr id="10" name="Freeform 9">
            <a:extLst>
              <a:ext uri="{FF2B5EF4-FFF2-40B4-BE49-F238E27FC236}">
                <a16:creationId xmlns:a16="http://schemas.microsoft.com/office/drawing/2014/main" id="{9D9B3963-A9ED-E34A-B1E2-6370AD7947E3}"/>
              </a:ext>
            </a:extLst>
          </p:cNvPr>
          <p:cNvSpPr/>
          <p:nvPr userDrawn="1"/>
        </p:nvSpPr>
        <p:spPr>
          <a:xfrm>
            <a:off x="4168979" y="4151716"/>
            <a:ext cx="1078882" cy="462602"/>
          </a:xfrm>
          <a:custGeom>
            <a:avLst/>
            <a:gdLst>
              <a:gd name="connsiteX0" fmla="*/ 0 w 374863"/>
              <a:gd name="connsiteY0" fmla="*/ 26789 h 160734"/>
              <a:gd name="connsiteX1" fmla="*/ 26776 w 374863"/>
              <a:gd name="connsiteY1" fmla="*/ 0 h 160734"/>
              <a:gd name="connsiteX2" fmla="*/ 173375 w 374863"/>
              <a:gd name="connsiteY2" fmla="*/ 0 h 160734"/>
              <a:gd name="connsiteX3" fmla="*/ 200151 w 374863"/>
              <a:gd name="connsiteY3" fmla="*/ 26789 h 160734"/>
              <a:gd name="connsiteX4" fmla="*/ 200151 w 374863"/>
              <a:gd name="connsiteY4" fmla="*/ 26789 h 160734"/>
              <a:gd name="connsiteX5" fmla="*/ 200151 w 374863"/>
              <a:gd name="connsiteY5" fmla="*/ 59606 h 160734"/>
              <a:gd name="connsiteX6" fmla="*/ 232282 w 374863"/>
              <a:gd name="connsiteY6" fmla="*/ 91752 h 160734"/>
              <a:gd name="connsiteX7" fmla="*/ 338717 w 374863"/>
              <a:gd name="connsiteY7" fmla="*/ 91752 h 160734"/>
              <a:gd name="connsiteX8" fmla="*/ 376203 w 374863"/>
              <a:gd name="connsiteY8" fmla="*/ 129257 h 160734"/>
              <a:gd name="connsiteX9" fmla="*/ 338717 w 374863"/>
              <a:gd name="connsiteY9" fmla="*/ 166762 h 160734"/>
              <a:gd name="connsiteX10" fmla="*/ 149276 w 374863"/>
              <a:gd name="connsiteY10" fmla="*/ 166762 h 160734"/>
              <a:gd name="connsiteX11" fmla="*/ 95724 w 374863"/>
              <a:gd name="connsiteY11" fmla="*/ 113184 h 160734"/>
              <a:gd name="connsiteX12" fmla="*/ 95724 w 374863"/>
              <a:gd name="connsiteY12" fmla="*/ 85725 h 160734"/>
              <a:gd name="connsiteX13" fmla="*/ 63593 w 374863"/>
              <a:gd name="connsiteY13" fmla="*/ 53578 h 160734"/>
              <a:gd name="connsiteX14" fmla="*/ 28115 w 374863"/>
              <a:gd name="connsiteY14" fmla="*/ 53578 h 160734"/>
              <a:gd name="connsiteX15" fmla="*/ 670 w 374863"/>
              <a:gd name="connsiteY15" fmla="*/ 27459 h 160734"/>
              <a:gd name="connsiteX16" fmla="*/ 0 w 374863"/>
              <a:gd name="connsiteY16" fmla="*/ 26789 h 160734"/>
              <a:gd name="connsiteX17" fmla="*/ 0 w 374863"/>
              <a:gd name="connsiteY17" fmla="*/ 26789 h 160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74863" h="160734">
                <a:moveTo>
                  <a:pt x="0" y="26789"/>
                </a:moveTo>
                <a:cubicBezTo>
                  <a:pt x="0" y="12055"/>
                  <a:pt x="12050" y="0"/>
                  <a:pt x="26776" y="0"/>
                </a:cubicBezTo>
                <a:lnTo>
                  <a:pt x="173375" y="0"/>
                </a:lnTo>
                <a:cubicBezTo>
                  <a:pt x="188102" y="0"/>
                  <a:pt x="200151" y="12055"/>
                  <a:pt x="200151" y="26789"/>
                </a:cubicBezTo>
                <a:lnTo>
                  <a:pt x="200151" y="26789"/>
                </a:lnTo>
                <a:lnTo>
                  <a:pt x="200151" y="59606"/>
                </a:lnTo>
                <a:cubicBezTo>
                  <a:pt x="200151" y="77019"/>
                  <a:pt x="214208" y="91752"/>
                  <a:pt x="232282" y="91752"/>
                </a:cubicBezTo>
                <a:lnTo>
                  <a:pt x="338717" y="91752"/>
                </a:lnTo>
                <a:cubicBezTo>
                  <a:pt x="359468" y="91752"/>
                  <a:pt x="376203" y="108496"/>
                  <a:pt x="376203" y="129257"/>
                </a:cubicBezTo>
                <a:cubicBezTo>
                  <a:pt x="376203" y="150019"/>
                  <a:pt x="359468" y="166762"/>
                  <a:pt x="338717" y="166762"/>
                </a:cubicBezTo>
                <a:lnTo>
                  <a:pt x="149276" y="166762"/>
                </a:lnTo>
                <a:cubicBezTo>
                  <a:pt x="119823" y="166762"/>
                  <a:pt x="95724" y="142652"/>
                  <a:pt x="95724" y="113184"/>
                </a:cubicBezTo>
                <a:lnTo>
                  <a:pt x="95724" y="85725"/>
                </a:lnTo>
                <a:cubicBezTo>
                  <a:pt x="95724" y="68312"/>
                  <a:pt x="81667" y="53578"/>
                  <a:pt x="63593" y="53578"/>
                </a:cubicBezTo>
                <a:lnTo>
                  <a:pt x="28115" y="53578"/>
                </a:lnTo>
                <a:cubicBezTo>
                  <a:pt x="13388" y="53578"/>
                  <a:pt x="1339" y="42193"/>
                  <a:pt x="670" y="27459"/>
                </a:cubicBezTo>
                <a:cubicBezTo>
                  <a:pt x="0" y="28128"/>
                  <a:pt x="0" y="27459"/>
                  <a:pt x="0" y="26789"/>
                </a:cubicBezTo>
                <a:lnTo>
                  <a:pt x="0" y="26789"/>
                </a:lnTo>
                <a:close/>
              </a:path>
            </a:pathLst>
          </a:custGeom>
          <a:gradFill>
            <a:gsLst>
              <a:gs pos="0">
                <a:schemeClr val="accent1"/>
              </a:gs>
              <a:gs pos="76000">
                <a:schemeClr val="accent2"/>
              </a:gs>
            </a:gsLst>
            <a:lin ang="2700000" scaled="0"/>
          </a:gradFill>
          <a:ln w="6694" cap="flat">
            <a:noFill/>
            <a:prstDash val="solid"/>
            <a:miter/>
          </a:ln>
        </p:spPr>
        <p:txBody>
          <a:bodyPr rtlCol="0" anchor="ctr"/>
          <a:lstStyle/>
          <a:p>
            <a:endParaRPr lang="en-US"/>
          </a:p>
        </p:txBody>
      </p:sp>
      <p:sp>
        <p:nvSpPr>
          <p:cNvPr id="11" name="Title 1">
            <a:extLst>
              <a:ext uri="{FF2B5EF4-FFF2-40B4-BE49-F238E27FC236}">
                <a16:creationId xmlns:a16="http://schemas.microsoft.com/office/drawing/2014/main" id="{C64B921D-8F01-4544-ACD6-31A2DE783A7A}"/>
              </a:ext>
            </a:extLst>
          </p:cNvPr>
          <p:cNvSpPr>
            <a:spLocks noGrp="1"/>
          </p:cNvSpPr>
          <p:nvPr>
            <p:ph type="title" hasCustomPrompt="1"/>
          </p:nvPr>
        </p:nvSpPr>
        <p:spPr>
          <a:xfrm>
            <a:off x="312744" y="2409477"/>
            <a:ext cx="4105637" cy="1804077"/>
          </a:xfrm>
          <a:prstGeom prst="rect">
            <a:avLst/>
          </a:prstGeom>
        </p:spPr>
        <p:txBody>
          <a:bodyPr/>
          <a:lstStyle>
            <a:lvl1pPr>
              <a:lnSpc>
                <a:spcPct val="100000"/>
              </a:lnSpc>
              <a:defRPr sz="4000" b="1" i="0">
                <a:latin typeface="Segoe UI Semibold" panose="020B0502040204020203" pitchFamily="34" charset="0"/>
                <a:cs typeface="Segoe UI Semibold" panose="020B0502040204020203" pitchFamily="34" charset="0"/>
              </a:defRPr>
            </a:lvl1pPr>
          </a:lstStyle>
          <a:p>
            <a:r>
              <a:rPr lang="en-US" dirty="0"/>
              <a:t>Title here</a:t>
            </a:r>
          </a:p>
        </p:txBody>
      </p:sp>
    </p:spTree>
    <p:extLst>
      <p:ext uri="{BB962C8B-B14F-4D97-AF65-F5344CB8AC3E}">
        <p14:creationId xmlns:p14="http://schemas.microsoft.com/office/powerpoint/2010/main" val="413202731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ustomer">
    <p:spTree>
      <p:nvGrpSpPr>
        <p:cNvPr id="1" name=""/>
        <p:cNvGrpSpPr/>
        <p:nvPr/>
      </p:nvGrpSpPr>
      <p:grpSpPr>
        <a:xfrm>
          <a:off x="0" y="0"/>
          <a:ext cx="0" cy="0"/>
          <a:chOff x="0" y="0"/>
          <a:chExt cx="0" cy="0"/>
        </a:xfrm>
      </p:grpSpPr>
      <p:sp>
        <p:nvSpPr>
          <p:cNvPr id="8" name="Parallelogram 7">
            <a:extLst>
              <a:ext uri="{FF2B5EF4-FFF2-40B4-BE49-F238E27FC236}">
                <a16:creationId xmlns:a16="http://schemas.microsoft.com/office/drawing/2014/main" id="{68AF3197-B852-6B45-AF78-837ED5CEDDED}"/>
              </a:ext>
            </a:extLst>
          </p:cNvPr>
          <p:cNvSpPr/>
          <p:nvPr userDrawn="1"/>
        </p:nvSpPr>
        <p:spPr>
          <a:xfrm rot="10800000">
            <a:off x="509007" y="182880"/>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75EA66ED-4432-ED4F-85FF-5E948BD754D3}"/>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7209" r="27716"/>
          <a:stretch/>
        </p:blipFill>
        <p:spPr>
          <a:xfrm>
            <a:off x="4296427" y="195164"/>
            <a:ext cx="4646764" cy="4760446"/>
          </a:xfrm>
          <a:prstGeom prst="rect">
            <a:avLst/>
          </a:prstGeom>
        </p:spPr>
      </p:pic>
      <p:sp>
        <p:nvSpPr>
          <p:cNvPr id="12" name="Parallelogram 11">
            <a:extLst>
              <a:ext uri="{FF2B5EF4-FFF2-40B4-BE49-F238E27FC236}">
                <a16:creationId xmlns:a16="http://schemas.microsoft.com/office/drawing/2014/main" id="{91B2FDC1-5B6E-4D47-9D1E-AFD829209E08}"/>
              </a:ext>
            </a:extLst>
          </p:cNvPr>
          <p:cNvSpPr/>
          <p:nvPr userDrawn="1"/>
        </p:nvSpPr>
        <p:spPr>
          <a:xfrm rot="10800000">
            <a:off x="509007" y="182880"/>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a:extLst>
              <a:ext uri="{FF2B5EF4-FFF2-40B4-BE49-F238E27FC236}">
                <a16:creationId xmlns:a16="http://schemas.microsoft.com/office/drawing/2014/main" id="{D7DA88D5-E629-024D-AD9B-B1E455BC237D}"/>
              </a:ext>
            </a:extLst>
          </p:cNvPr>
          <p:cNvSpPr/>
          <p:nvPr userDrawn="1"/>
        </p:nvSpPr>
        <p:spPr>
          <a:xfrm>
            <a:off x="-283385" y="1724273"/>
            <a:ext cx="1961549" cy="299628"/>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200" b="1" spc="300" dirty="0">
                <a:solidFill>
                  <a:schemeClr val="bg2"/>
                </a:solidFill>
              </a:rPr>
              <a:t>CUSTOMER</a:t>
            </a:r>
          </a:p>
        </p:txBody>
      </p:sp>
      <p:sp>
        <p:nvSpPr>
          <p:cNvPr id="14" name="Freeform 13">
            <a:extLst>
              <a:ext uri="{FF2B5EF4-FFF2-40B4-BE49-F238E27FC236}">
                <a16:creationId xmlns:a16="http://schemas.microsoft.com/office/drawing/2014/main" id="{114E34B3-7EFF-AB44-A9F4-9A3024CDCE0A}"/>
              </a:ext>
            </a:extLst>
          </p:cNvPr>
          <p:cNvSpPr/>
          <p:nvPr userDrawn="1"/>
        </p:nvSpPr>
        <p:spPr>
          <a:xfrm>
            <a:off x="4826873" y="582422"/>
            <a:ext cx="808626" cy="449457"/>
          </a:xfrm>
          <a:custGeom>
            <a:avLst/>
            <a:gdLst>
              <a:gd name="connsiteX0" fmla="*/ 280478 w 301229"/>
              <a:gd name="connsiteY0" fmla="*/ 0 h 167431"/>
              <a:gd name="connsiteX1" fmla="*/ 27445 w 301229"/>
              <a:gd name="connsiteY1" fmla="*/ 0 h 167431"/>
              <a:gd name="connsiteX2" fmla="*/ 0 w 301229"/>
              <a:gd name="connsiteY2" fmla="*/ 30807 h 167431"/>
              <a:gd name="connsiteX3" fmla="*/ 31462 w 301229"/>
              <a:gd name="connsiteY3" fmla="*/ 62284 h 167431"/>
              <a:gd name="connsiteX4" fmla="*/ 96393 w 301229"/>
              <a:gd name="connsiteY4" fmla="*/ 62284 h 167431"/>
              <a:gd name="connsiteX5" fmla="*/ 109781 w 301229"/>
              <a:gd name="connsiteY5" fmla="*/ 62284 h 167431"/>
              <a:gd name="connsiteX6" fmla="*/ 121161 w 301229"/>
              <a:gd name="connsiteY6" fmla="*/ 62284 h 167431"/>
              <a:gd name="connsiteX7" fmla="*/ 149945 w 301229"/>
              <a:gd name="connsiteY7" fmla="*/ 91083 h 167431"/>
              <a:gd name="connsiteX8" fmla="*/ 121831 w 301229"/>
              <a:gd name="connsiteY8" fmla="*/ 118541 h 167431"/>
              <a:gd name="connsiteX9" fmla="*/ 100410 w 301229"/>
              <a:gd name="connsiteY9" fmla="*/ 118541 h 167431"/>
              <a:gd name="connsiteX10" fmla="*/ 75642 w 301229"/>
              <a:gd name="connsiteY10" fmla="*/ 143321 h 167431"/>
              <a:gd name="connsiteX11" fmla="*/ 100410 w 301229"/>
              <a:gd name="connsiteY11" fmla="*/ 168101 h 167431"/>
              <a:gd name="connsiteX12" fmla="*/ 269768 w 301229"/>
              <a:gd name="connsiteY12" fmla="*/ 168101 h 167431"/>
              <a:gd name="connsiteX13" fmla="*/ 294536 w 301229"/>
              <a:gd name="connsiteY13" fmla="*/ 143321 h 167431"/>
              <a:gd name="connsiteX14" fmla="*/ 269768 w 301229"/>
              <a:gd name="connsiteY14" fmla="*/ 119211 h 167431"/>
              <a:gd name="connsiteX15" fmla="*/ 257049 w 301229"/>
              <a:gd name="connsiteY15" fmla="*/ 119211 h 167431"/>
              <a:gd name="connsiteX16" fmla="*/ 228935 w 301229"/>
              <a:gd name="connsiteY16" fmla="*/ 91083 h 167431"/>
              <a:gd name="connsiteX17" fmla="*/ 228935 w 301229"/>
              <a:gd name="connsiteY17" fmla="*/ 87734 h 167431"/>
              <a:gd name="connsiteX18" fmla="*/ 253033 w 301229"/>
              <a:gd name="connsiteY18" fmla="*/ 63624 h 167431"/>
              <a:gd name="connsiteX19" fmla="*/ 275793 w 301229"/>
              <a:gd name="connsiteY19" fmla="*/ 63624 h 167431"/>
              <a:gd name="connsiteX20" fmla="*/ 307254 w 301229"/>
              <a:gd name="connsiteY20" fmla="*/ 32147 h 167431"/>
              <a:gd name="connsiteX21" fmla="*/ 280478 w 301229"/>
              <a:gd name="connsiteY21" fmla="*/ 0 h 167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1229" h="167431">
                <a:moveTo>
                  <a:pt x="280478" y="0"/>
                </a:moveTo>
                <a:lnTo>
                  <a:pt x="27445" y="0"/>
                </a:lnTo>
                <a:cubicBezTo>
                  <a:pt x="12049" y="2009"/>
                  <a:pt x="0" y="15404"/>
                  <a:pt x="0" y="30807"/>
                </a:cubicBezTo>
                <a:cubicBezTo>
                  <a:pt x="0" y="48220"/>
                  <a:pt x="14057" y="62284"/>
                  <a:pt x="31462" y="62284"/>
                </a:cubicBezTo>
                <a:lnTo>
                  <a:pt x="96393" y="62284"/>
                </a:lnTo>
                <a:lnTo>
                  <a:pt x="109781" y="62284"/>
                </a:lnTo>
                <a:lnTo>
                  <a:pt x="121161" y="62284"/>
                </a:lnTo>
                <a:cubicBezTo>
                  <a:pt x="136557" y="62284"/>
                  <a:pt x="149945" y="75009"/>
                  <a:pt x="149945" y="91083"/>
                </a:cubicBezTo>
                <a:cubicBezTo>
                  <a:pt x="149945" y="106486"/>
                  <a:pt x="137227" y="118541"/>
                  <a:pt x="121831" y="118541"/>
                </a:cubicBezTo>
                <a:lnTo>
                  <a:pt x="100410" y="118541"/>
                </a:lnTo>
                <a:cubicBezTo>
                  <a:pt x="87022" y="118541"/>
                  <a:pt x="75642" y="129257"/>
                  <a:pt x="75642" y="143321"/>
                </a:cubicBezTo>
                <a:cubicBezTo>
                  <a:pt x="75642" y="156716"/>
                  <a:pt x="86352" y="168101"/>
                  <a:pt x="100410" y="168101"/>
                </a:cubicBezTo>
                <a:lnTo>
                  <a:pt x="269768" y="168101"/>
                </a:lnTo>
                <a:cubicBezTo>
                  <a:pt x="283825" y="168101"/>
                  <a:pt x="295205" y="156716"/>
                  <a:pt x="294536" y="143321"/>
                </a:cubicBezTo>
                <a:cubicBezTo>
                  <a:pt x="294536" y="129927"/>
                  <a:pt x="283156" y="119211"/>
                  <a:pt x="269768" y="119211"/>
                </a:cubicBezTo>
                <a:lnTo>
                  <a:pt x="257049" y="119211"/>
                </a:lnTo>
                <a:cubicBezTo>
                  <a:pt x="241653" y="119211"/>
                  <a:pt x="228935" y="106486"/>
                  <a:pt x="228935" y="91083"/>
                </a:cubicBezTo>
                <a:lnTo>
                  <a:pt x="228935" y="87734"/>
                </a:lnTo>
                <a:cubicBezTo>
                  <a:pt x="228935" y="74339"/>
                  <a:pt x="239645" y="63624"/>
                  <a:pt x="253033" y="63624"/>
                </a:cubicBezTo>
                <a:lnTo>
                  <a:pt x="275793" y="63624"/>
                </a:lnTo>
                <a:cubicBezTo>
                  <a:pt x="293197" y="63624"/>
                  <a:pt x="307254" y="49560"/>
                  <a:pt x="307254" y="32147"/>
                </a:cubicBezTo>
                <a:cubicBezTo>
                  <a:pt x="307924" y="14734"/>
                  <a:pt x="295875" y="2009"/>
                  <a:pt x="280478" y="0"/>
                </a:cubicBezTo>
                <a:close/>
              </a:path>
            </a:pathLst>
          </a:custGeom>
          <a:gradFill>
            <a:gsLst>
              <a:gs pos="0">
                <a:schemeClr val="accent1"/>
              </a:gs>
              <a:gs pos="56000">
                <a:schemeClr val="accent2"/>
              </a:gs>
            </a:gsLst>
            <a:lin ang="2700000" scaled="0"/>
          </a:gradFill>
          <a:ln w="6694" cap="flat">
            <a:noFill/>
            <a:prstDash val="solid"/>
            <a:miter/>
          </a:ln>
        </p:spPr>
        <p:txBody>
          <a:bodyPr rtlCol="0" anchor="ctr"/>
          <a:lstStyle/>
          <a:p>
            <a:endParaRPr lang="en-US"/>
          </a:p>
        </p:txBody>
      </p:sp>
      <p:sp>
        <p:nvSpPr>
          <p:cNvPr id="15" name="Title 1">
            <a:extLst>
              <a:ext uri="{FF2B5EF4-FFF2-40B4-BE49-F238E27FC236}">
                <a16:creationId xmlns:a16="http://schemas.microsoft.com/office/drawing/2014/main" id="{8C36A321-17C7-474F-B3F1-22DB5CE336CD}"/>
              </a:ext>
            </a:extLst>
          </p:cNvPr>
          <p:cNvSpPr>
            <a:spLocks noGrp="1"/>
          </p:cNvSpPr>
          <p:nvPr>
            <p:ph type="title" hasCustomPrompt="1"/>
          </p:nvPr>
        </p:nvSpPr>
        <p:spPr>
          <a:xfrm>
            <a:off x="312744" y="2409477"/>
            <a:ext cx="4105637" cy="1804077"/>
          </a:xfrm>
          <a:prstGeom prst="rect">
            <a:avLst/>
          </a:prstGeom>
        </p:spPr>
        <p:txBody>
          <a:bodyPr/>
          <a:lstStyle>
            <a:lvl1pPr>
              <a:lnSpc>
                <a:spcPct val="100000"/>
              </a:lnSpc>
              <a:defRPr sz="4000" b="1" i="0">
                <a:latin typeface="Segoe UI Semibold" panose="020B0502040204020203" pitchFamily="34" charset="0"/>
                <a:cs typeface="Segoe UI Semibold" panose="020B0502040204020203" pitchFamily="34" charset="0"/>
              </a:defRPr>
            </a:lvl1pPr>
          </a:lstStyle>
          <a:p>
            <a:r>
              <a:rPr lang="en-US" dirty="0"/>
              <a:t>Title here</a:t>
            </a:r>
          </a:p>
        </p:txBody>
      </p:sp>
    </p:spTree>
    <p:extLst>
      <p:ext uri="{BB962C8B-B14F-4D97-AF65-F5344CB8AC3E}">
        <p14:creationId xmlns:p14="http://schemas.microsoft.com/office/powerpoint/2010/main" val="341129288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C89AEEA-C1DC-7347-9875-A61BF916AEB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32363" r="8255"/>
          <a:stretch/>
        </p:blipFill>
        <p:spPr>
          <a:xfrm>
            <a:off x="190672" y="207332"/>
            <a:ext cx="4230705" cy="4749685"/>
          </a:xfrm>
          <a:prstGeom prst="rect">
            <a:avLst/>
          </a:prstGeom>
        </p:spPr>
      </p:pic>
      <p:sp>
        <p:nvSpPr>
          <p:cNvPr id="10" name="Parallelogram 9">
            <a:extLst>
              <a:ext uri="{FF2B5EF4-FFF2-40B4-BE49-F238E27FC236}">
                <a16:creationId xmlns:a16="http://schemas.microsoft.com/office/drawing/2014/main" id="{ABC0C80B-D5C8-FC41-BE96-8B1AA31E1F83}"/>
              </a:ext>
            </a:extLst>
          </p:cNvPr>
          <p:cNvSpPr/>
          <p:nvPr userDrawn="1"/>
        </p:nvSpPr>
        <p:spPr>
          <a:xfrm rot="10800000">
            <a:off x="3558901" y="182880"/>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itle 3">
            <a:extLst>
              <a:ext uri="{FF2B5EF4-FFF2-40B4-BE49-F238E27FC236}">
                <a16:creationId xmlns:a16="http://schemas.microsoft.com/office/drawing/2014/main" id="{6DDE83C1-61E6-1F46-909E-79B7EDAB7409}"/>
              </a:ext>
            </a:extLst>
          </p:cNvPr>
          <p:cNvSpPr txBox="1">
            <a:spLocks/>
          </p:cNvSpPr>
          <p:nvPr userDrawn="1"/>
        </p:nvSpPr>
        <p:spPr>
          <a:xfrm>
            <a:off x="4572239" y="1128474"/>
            <a:ext cx="4008209" cy="647114"/>
          </a:xfrm>
          <a:prstGeom prst="rect">
            <a:avLst/>
          </a:prstGeom>
        </p:spPr>
        <p:txBody>
          <a:bodyPr anchor="t"/>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a:lstStyle>
          <a:p>
            <a:pPr>
              <a:lnSpc>
                <a:spcPct val="90000"/>
              </a:lnSpc>
            </a:pPr>
            <a:r>
              <a:rPr lang="en-US" sz="4800" b="1" dirty="0">
                <a:latin typeface="Segoe UI Semibold" panose="020B0502040204020203" pitchFamily="34" charset="0"/>
                <a:cs typeface="Segoe UI Semibold" panose="020B0502040204020203" pitchFamily="34" charset="0"/>
              </a:rPr>
              <a:t>Thank You</a:t>
            </a:r>
          </a:p>
        </p:txBody>
      </p:sp>
      <p:sp>
        <p:nvSpPr>
          <p:cNvPr id="23" name="Freeform 22">
            <a:extLst>
              <a:ext uri="{FF2B5EF4-FFF2-40B4-BE49-F238E27FC236}">
                <a16:creationId xmlns:a16="http://schemas.microsoft.com/office/drawing/2014/main" id="{E0461544-606A-244A-ABDF-8321447D6B26}"/>
              </a:ext>
            </a:extLst>
          </p:cNvPr>
          <p:cNvSpPr/>
          <p:nvPr userDrawn="1"/>
        </p:nvSpPr>
        <p:spPr>
          <a:xfrm>
            <a:off x="3356496" y="2524099"/>
            <a:ext cx="973310" cy="724096"/>
          </a:xfrm>
          <a:custGeom>
            <a:avLst/>
            <a:gdLst>
              <a:gd name="connsiteX0" fmla="*/ 404317 w 522131"/>
              <a:gd name="connsiteY0" fmla="*/ 245120 h 388441"/>
              <a:gd name="connsiteX1" fmla="*/ 370847 w 522131"/>
              <a:gd name="connsiteY1" fmla="*/ 245120 h 388441"/>
              <a:gd name="connsiteX2" fmla="*/ 370847 w 522131"/>
              <a:gd name="connsiteY2" fmla="*/ 245120 h 388441"/>
              <a:gd name="connsiteX3" fmla="*/ 361476 w 522131"/>
              <a:gd name="connsiteY3" fmla="*/ 245120 h 388441"/>
              <a:gd name="connsiteX4" fmla="*/ 322651 w 522131"/>
              <a:gd name="connsiteY4" fmla="*/ 283964 h 388441"/>
              <a:gd name="connsiteX5" fmla="*/ 322651 w 522131"/>
              <a:gd name="connsiteY5" fmla="*/ 283964 h 388441"/>
              <a:gd name="connsiteX6" fmla="*/ 360137 w 522131"/>
              <a:gd name="connsiteY6" fmla="*/ 322808 h 388441"/>
              <a:gd name="connsiteX7" fmla="*/ 360137 w 522131"/>
              <a:gd name="connsiteY7" fmla="*/ 322808 h 388441"/>
              <a:gd name="connsiteX8" fmla="*/ 360806 w 522131"/>
              <a:gd name="connsiteY8" fmla="*/ 322808 h 388441"/>
              <a:gd name="connsiteX9" fmla="*/ 361476 w 522131"/>
              <a:gd name="connsiteY9" fmla="*/ 322808 h 388441"/>
              <a:gd name="connsiteX10" fmla="*/ 487992 w 522131"/>
              <a:gd name="connsiteY10" fmla="*/ 322808 h 388441"/>
              <a:gd name="connsiteX11" fmla="*/ 522801 w 522131"/>
              <a:gd name="connsiteY11" fmla="*/ 358304 h 388441"/>
              <a:gd name="connsiteX12" fmla="*/ 522801 w 522131"/>
              <a:gd name="connsiteY12" fmla="*/ 358304 h 388441"/>
              <a:gd name="connsiteX13" fmla="*/ 486654 w 522131"/>
              <a:gd name="connsiteY13" fmla="*/ 394469 h 388441"/>
              <a:gd name="connsiteX14" fmla="*/ 202828 w 522131"/>
              <a:gd name="connsiteY14" fmla="*/ 394469 h 388441"/>
              <a:gd name="connsiteX15" fmla="*/ 166680 w 522131"/>
              <a:gd name="connsiteY15" fmla="*/ 358304 h 388441"/>
              <a:gd name="connsiteX16" fmla="*/ 166680 w 522131"/>
              <a:gd name="connsiteY16" fmla="*/ 358304 h 388441"/>
              <a:gd name="connsiteX17" fmla="*/ 201489 w 522131"/>
              <a:gd name="connsiteY17" fmla="*/ 322808 h 388441"/>
              <a:gd name="connsiteX18" fmla="*/ 213538 w 522131"/>
              <a:gd name="connsiteY18" fmla="*/ 322808 h 388441"/>
              <a:gd name="connsiteX19" fmla="*/ 214208 w 522131"/>
              <a:gd name="connsiteY19" fmla="*/ 322808 h 388441"/>
              <a:gd name="connsiteX20" fmla="*/ 215547 w 522131"/>
              <a:gd name="connsiteY20" fmla="*/ 322808 h 388441"/>
              <a:gd name="connsiteX21" fmla="*/ 215547 w 522131"/>
              <a:gd name="connsiteY21" fmla="*/ 322808 h 388441"/>
              <a:gd name="connsiteX22" fmla="*/ 252364 w 522131"/>
              <a:gd name="connsiteY22" fmla="*/ 283964 h 388441"/>
              <a:gd name="connsiteX23" fmla="*/ 252364 w 522131"/>
              <a:gd name="connsiteY23" fmla="*/ 283964 h 388441"/>
              <a:gd name="connsiteX24" fmla="*/ 213538 w 522131"/>
              <a:gd name="connsiteY24" fmla="*/ 245120 h 388441"/>
              <a:gd name="connsiteX25" fmla="*/ 203497 w 522131"/>
              <a:gd name="connsiteY25" fmla="*/ 245120 h 388441"/>
              <a:gd name="connsiteX26" fmla="*/ 203497 w 522131"/>
              <a:gd name="connsiteY26" fmla="*/ 245120 h 388441"/>
              <a:gd name="connsiteX27" fmla="*/ 160656 w 522131"/>
              <a:gd name="connsiteY27" fmla="*/ 245120 h 388441"/>
              <a:gd name="connsiteX28" fmla="*/ 141913 w 522131"/>
              <a:gd name="connsiteY28" fmla="*/ 245120 h 388441"/>
              <a:gd name="connsiteX29" fmla="*/ 45519 w 522131"/>
              <a:gd name="connsiteY29" fmla="*/ 245120 h 388441"/>
              <a:gd name="connsiteX30" fmla="*/ 0 w 522131"/>
              <a:gd name="connsiteY30" fmla="*/ 199578 h 388441"/>
              <a:gd name="connsiteX31" fmla="*/ 45519 w 522131"/>
              <a:gd name="connsiteY31" fmla="*/ 154037 h 388441"/>
              <a:gd name="connsiteX32" fmla="*/ 140574 w 522131"/>
              <a:gd name="connsiteY32" fmla="*/ 154037 h 388441"/>
              <a:gd name="connsiteX33" fmla="*/ 159986 w 522131"/>
              <a:gd name="connsiteY33" fmla="*/ 154037 h 388441"/>
              <a:gd name="connsiteX34" fmla="*/ 176052 w 522131"/>
              <a:gd name="connsiteY34" fmla="*/ 154037 h 388441"/>
              <a:gd name="connsiteX35" fmla="*/ 217555 w 522131"/>
              <a:gd name="connsiteY35" fmla="*/ 112514 h 388441"/>
              <a:gd name="connsiteX36" fmla="*/ 176721 w 522131"/>
              <a:gd name="connsiteY36" fmla="*/ 72330 h 388441"/>
              <a:gd name="connsiteX37" fmla="*/ 145929 w 522131"/>
              <a:gd name="connsiteY37" fmla="*/ 72330 h 388441"/>
              <a:gd name="connsiteX38" fmla="*/ 109782 w 522131"/>
              <a:gd name="connsiteY38" fmla="*/ 36165 h 388441"/>
              <a:gd name="connsiteX39" fmla="*/ 145929 w 522131"/>
              <a:gd name="connsiteY39" fmla="*/ 0 h 388441"/>
              <a:gd name="connsiteX40" fmla="*/ 392938 w 522131"/>
              <a:gd name="connsiteY40" fmla="*/ 0 h 388441"/>
              <a:gd name="connsiteX41" fmla="*/ 429755 w 522131"/>
              <a:gd name="connsiteY41" fmla="*/ 36835 h 388441"/>
              <a:gd name="connsiteX42" fmla="*/ 393607 w 522131"/>
              <a:gd name="connsiteY42" fmla="*/ 71661 h 388441"/>
              <a:gd name="connsiteX43" fmla="*/ 374864 w 522131"/>
              <a:gd name="connsiteY43" fmla="*/ 71661 h 388441"/>
              <a:gd name="connsiteX44" fmla="*/ 333361 w 522131"/>
              <a:gd name="connsiteY44" fmla="*/ 113184 h 388441"/>
              <a:gd name="connsiteX45" fmla="*/ 333361 w 522131"/>
              <a:gd name="connsiteY45" fmla="*/ 118541 h 388441"/>
              <a:gd name="connsiteX46" fmla="*/ 368839 w 522131"/>
              <a:gd name="connsiteY46" fmla="*/ 154037 h 388441"/>
              <a:gd name="connsiteX47" fmla="*/ 402309 w 522131"/>
              <a:gd name="connsiteY47" fmla="*/ 154037 h 388441"/>
              <a:gd name="connsiteX48" fmla="*/ 447828 w 522131"/>
              <a:gd name="connsiteY48" fmla="*/ 199578 h 388441"/>
              <a:gd name="connsiteX49" fmla="*/ 404317 w 522131"/>
              <a:gd name="connsiteY49" fmla="*/ 245120 h 388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522131" h="388441">
                <a:moveTo>
                  <a:pt x="404317" y="245120"/>
                </a:moveTo>
                <a:lnTo>
                  <a:pt x="370847" y="245120"/>
                </a:lnTo>
                <a:cubicBezTo>
                  <a:pt x="370847" y="245120"/>
                  <a:pt x="370847" y="245120"/>
                  <a:pt x="370847" y="245120"/>
                </a:cubicBezTo>
                <a:lnTo>
                  <a:pt x="361476" y="245120"/>
                </a:lnTo>
                <a:cubicBezTo>
                  <a:pt x="340055" y="245120"/>
                  <a:pt x="322651" y="262533"/>
                  <a:pt x="322651" y="283964"/>
                </a:cubicBezTo>
                <a:lnTo>
                  <a:pt x="322651" y="283964"/>
                </a:lnTo>
                <a:cubicBezTo>
                  <a:pt x="322651" y="304726"/>
                  <a:pt x="339386" y="322138"/>
                  <a:pt x="360137" y="322808"/>
                </a:cubicBezTo>
                <a:lnTo>
                  <a:pt x="360137" y="322808"/>
                </a:lnTo>
                <a:lnTo>
                  <a:pt x="360806" y="322808"/>
                </a:lnTo>
                <a:cubicBezTo>
                  <a:pt x="360806" y="322808"/>
                  <a:pt x="361476" y="322808"/>
                  <a:pt x="361476" y="322808"/>
                </a:cubicBezTo>
                <a:lnTo>
                  <a:pt x="487992" y="322808"/>
                </a:lnTo>
                <a:cubicBezTo>
                  <a:pt x="507405" y="323478"/>
                  <a:pt x="522801" y="338881"/>
                  <a:pt x="522801" y="358304"/>
                </a:cubicBezTo>
                <a:lnTo>
                  <a:pt x="522801" y="358304"/>
                </a:lnTo>
                <a:cubicBezTo>
                  <a:pt x="522801" y="378396"/>
                  <a:pt x="506736" y="394469"/>
                  <a:pt x="486654" y="394469"/>
                </a:cubicBezTo>
                <a:lnTo>
                  <a:pt x="202828" y="394469"/>
                </a:lnTo>
                <a:cubicBezTo>
                  <a:pt x="182746" y="394469"/>
                  <a:pt x="166680" y="378396"/>
                  <a:pt x="166680" y="358304"/>
                </a:cubicBezTo>
                <a:lnTo>
                  <a:pt x="166680" y="358304"/>
                </a:lnTo>
                <a:cubicBezTo>
                  <a:pt x="166680" y="338881"/>
                  <a:pt x="182077" y="322808"/>
                  <a:pt x="201489" y="322808"/>
                </a:cubicBezTo>
                <a:lnTo>
                  <a:pt x="213538" y="322808"/>
                </a:lnTo>
                <a:cubicBezTo>
                  <a:pt x="213538" y="322808"/>
                  <a:pt x="214208" y="322808"/>
                  <a:pt x="214208" y="322808"/>
                </a:cubicBezTo>
                <a:lnTo>
                  <a:pt x="215547" y="322808"/>
                </a:lnTo>
                <a:lnTo>
                  <a:pt x="215547" y="322808"/>
                </a:lnTo>
                <a:cubicBezTo>
                  <a:pt x="235629" y="321469"/>
                  <a:pt x="252364" y="304726"/>
                  <a:pt x="252364" y="283964"/>
                </a:cubicBezTo>
                <a:lnTo>
                  <a:pt x="252364" y="283964"/>
                </a:lnTo>
                <a:cubicBezTo>
                  <a:pt x="252364" y="262533"/>
                  <a:pt x="234959" y="245120"/>
                  <a:pt x="213538" y="245120"/>
                </a:cubicBezTo>
                <a:lnTo>
                  <a:pt x="203497" y="245120"/>
                </a:lnTo>
                <a:cubicBezTo>
                  <a:pt x="203497" y="245120"/>
                  <a:pt x="203497" y="245120"/>
                  <a:pt x="203497" y="245120"/>
                </a:cubicBezTo>
                <a:lnTo>
                  <a:pt x="160656" y="245120"/>
                </a:lnTo>
                <a:lnTo>
                  <a:pt x="141913" y="245120"/>
                </a:lnTo>
                <a:lnTo>
                  <a:pt x="45519" y="245120"/>
                </a:lnTo>
                <a:cubicBezTo>
                  <a:pt x="20082" y="245120"/>
                  <a:pt x="0" y="224358"/>
                  <a:pt x="0" y="199578"/>
                </a:cubicBezTo>
                <a:cubicBezTo>
                  <a:pt x="0" y="174129"/>
                  <a:pt x="20751" y="154037"/>
                  <a:pt x="45519" y="154037"/>
                </a:cubicBezTo>
                <a:lnTo>
                  <a:pt x="140574" y="154037"/>
                </a:lnTo>
                <a:lnTo>
                  <a:pt x="159986" y="154037"/>
                </a:lnTo>
                <a:lnTo>
                  <a:pt x="176052" y="154037"/>
                </a:lnTo>
                <a:cubicBezTo>
                  <a:pt x="198812" y="154037"/>
                  <a:pt x="218224" y="135285"/>
                  <a:pt x="217555" y="112514"/>
                </a:cubicBezTo>
                <a:cubicBezTo>
                  <a:pt x="216885" y="90413"/>
                  <a:pt x="198812" y="72330"/>
                  <a:pt x="176721" y="72330"/>
                </a:cubicBezTo>
                <a:lnTo>
                  <a:pt x="145929" y="72330"/>
                </a:lnTo>
                <a:cubicBezTo>
                  <a:pt x="125847" y="72330"/>
                  <a:pt x="109782" y="56257"/>
                  <a:pt x="109782" y="36165"/>
                </a:cubicBezTo>
                <a:cubicBezTo>
                  <a:pt x="109782" y="16073"/>
                  <a:pt x="125847" y="0"/>
                  <a:pt x="145929" y="0"/>
                </a:cubicBezTo>
                <a:lnTo>
                  <a:pt x="392938" y="0"/>
                </a:lnTo>
                <a:cubicBezTo>
                  <a:pt x="413020" y="0"/>
                  <a:pt x="429755" y="16743"/>
                  <a:pt x="429755" y="36835"/>
                </a:cubicBezTo>
                <a:cubicBezTo>
                  <a:pt x="429085" y="56257"/>
                  <a:pt x="413689" y="71661"/>
                  <a:pt x="393607" y="71661"/>
                </a:cubicBezTo>
                <a:lnTo>
                  <a:pt x="374864" y="71661"/>
                </a:lnTo>
                <a:cubicBezTo>
                  <a:pt x="352104" y="71661"/>
                  <a:pt x="333361" y="90413"/>
                  <a:pt x="333361" y="113184"/>
                </a:cubicBezTo>
                <a:lnTo>
                  <a:pt x="333361" y="118541"/>
                </a:lnTo>
                <a:cubicBezTo>
                  <a:pt x="333361" y="137964"/>
                  <a:pt x="349427" y="154037"/>
                  <a:pt x="368839" y="154037"/>
                </a:cubicBezTo>
                <a:lnTo>
                  <a:pt x="402309" y="154037"/>
                </a:lnTo>
                <a:cubicBezTo>
                  <a:pt x="427746" y="154037"/>
                  <a:pt x="447828" y="174798"/>
                  <a:pt x="447828" y="199578"/>
                </a:cubicBezTo>
                <a:cubicBezTo>
                  <a:pt x="450506" y="224358"/>
                  <a:pt x="429755" y="245120"/>
                  <a:pt x="404317" y="245120"/>
                </a:cubicBezTo>
                <a:close/>
              </a:path>
            </a:pathLst>
          </a:custGeom>
          <a:gradFill>
            <a:gsLst>
              <a:gs pos="0">
                <a:schemeClr val="accent1"/>
              </a:gs>
              <a:gs pos="65000">
                <a:schemeClr val="accent2"/>
              </a:gs>
            </a:gsLst>
            <a:lin ang="2700000" scaled="0"/>
          </a:gradFill>
          <a:ln w="6694" cap="flat">
            <a:noFill/>
            <a:prstDash val="solid"/>
            <a:miter/>
          </a:ln>
        </p:spPr>
        <p:txBody>
          <a:bodyPr rtlCol="0" anchor="ctr"/>
          <a:lstStyle/>
          <a:p>
            <a:endParaRPr lang="en-US"/>
          </a:p>
        </p:txBody>
      </p:sp>
      <p:sp>
        <p:nvSpPr>
          <p:cNvPr id="15" name="Title 1">
            <a:extLst>
              <a:ext uri="{FF2B5EF4-FFF2-40B4-BE49-F238E27FC236}">
                <a16:creationId xmlns:a16="http://schemas.microsoft.com/office/drawing/2014/main" id="{8C36A321-17C7-474F-B3F1-22DB5CE336CD}"/>
              </a:ext>
            </a:extLst>
          </p:cNvPr>
          <p:cNvSpPr>
            <a:spLocks noGrp="1"/>
          </p:cNvSpPr>
          <p:nvPr>
            <p:ph type="title" hasCustomPrompt="1"/>
          </p:nvPr>
        </p:nvSpPr>
        <p:spPr>
          <a:xfrm>
            <a:off x="4555726" y="2530222"/>
            <a:ext cx="3976024" cy="597065"/>
          </a:xfrm>
          <a:prstGeom prst="rect">
            <a:avLst/>
          </a:prstGeom>
        </p:spPr>
        <p:txBody>
          <a:bodyPr/>
          <a:lstStyle>
            <a:lvl1pPr>
              <a:lnSpc>
                <a:spcPct val="100000"/>
              </a:lnSpc>
              <a:defRPr sz="3200" b="0" i="0">
                <a:latin typeface="Segoe UI" panose="020B0502040204020203" pitchFamily="34" charset="0"/>
                <a:cs typeface="Segoe UI" panose="020B0502040204020203" pitchFamily="34" charset="0"/>
              </a:defRPr>
            </a:lvl1pPr>
          </a:lstStyle>
          <a:p>
            <a:r>
              <a:rPr lang="en-US" dirty="0"/>
              <a:t>Speaker name here</a:t>
            </a:r>
          </a:p>
        </p:txBody>
      </p:sp>
      <p:sp>
        <p:nvSpPr>
          <p:cNvPr id="29" name="Text Placeholder 4">
            <a:extLst>
              <a:ext uri="{FF2B5EF4-FFF2-40B4-BE49-F238E27FC236}">
                <a16:creationId xmlns:a16="http://schemas.microsoft.com/office/drawing/2014/main" id="{6A4A374F-35E8-2046-A804-C655B503DEF7}"/>
              </a:ext>
            </a:extLst>
          </p:cNvPr>
          <p:cNvSpPr>
            <a:spLocks noGrp="1"/>
          </p:cNvSpPr>
          <p:nvPr>
            <p:ph type="body" sz="quarter" idx="13" hasCustomPrompt="1"/>
          </p:nvPr>
        </p:nvSpPr>
        <p:spPr>
          <a:xfrm>
            <a:off x="4981641" y="3321487"/>
            <a:ext cx="3598807" cy="1068958"/>
          </a:xfrm>
          <a:prstGeom prst="rect">
            <a:avLst/>
          </a:prstGeom>
        </p:spPr>
        <p:txBody>
          <a:bodyPr/>
          <a:lstStyle>
            <a:lvl1pPr>
              <a:lnSpc>
                <a:spcPct val="100000"/>
              </a:lnSpc>
              <a:spcBef>
                <a:spcPts val="0"/>
              </a:spcBef>
              <a:spcAft>
                <a:spcPts val="900"/>
              </a:spcAft>
              <a:defRPr lang="en-US" sz="1800" b="0" i="0" kern="1200" dirty="0">
                <a:solidFill>
                  <a:schemeClr val="tx1"/>
                </a:solidFill>
                <a:latin typeface="+mn-lt"/>
                <a:ea typeface="+mn-ea"/>
                <a:cs typeface="Segoe UI Semilight" panose="020B0402040204020203" pitchFamily="34" charset="0"/>
              </a:defRPr>
            </a:lvl1pPr>
          </a:lstStyle>
          <a:p>
            <a:pPr lvl="0"/>
            <a:r>
              <a:rPr lang="en-US" dirty="0"/>
              <a:t>@</a:t>
            </a:r>
            <a:r>
              <a:rPr lang="en-US" dirty="0" err="1"/>
              <a:t>yourhandle</a:t>
            </a:r>
            <a:endParaRPr lang="en-US" dirty="0"/>
          </a:p>
          <a:p>
            <a:pPr lvl="0"/>
            <a:r>
              <a:rPr lang="en-US" dirty="0" err="1"/>
              <a:t>youremail</a:t>
            </a:r>
            <a:r>
              <a:rPr lang="en-US" dirty="0"/>
              <a:t>@.com</a:t>
            </a:r>
          </a:p>
        </p:txBody>
      </p:sp>
    </p:spTree>
    <p:extLst>
      <p:ext uri="{BB962C8B-B14F-4D97-AF65-F5344CB8AC3E}">
        <p14:creationId xmlns:p14="http://schemas.microsoft.com/office/powerpoint/2010/main" val="207732344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5455864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6" name="Rectangle 5"/>
          <p:cNvSpPr/>
          <p:nvPr userDrawn="1"/>
        </p:nvSpPr>
        <p:spPr>
          <a:xfrm>
            <a:off x="578" y="-740"/>
            <a:ext cx="9144000" cy="411480"/>
          </a:xfrm>
          <a:prstGeom prst="rect">
            <a:avLst/>
          </a:prstGeom>
          <a:solidFill>
            <a:schemeClr val="accent4"/>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noProof="0" dirty="0">
              <a:solidFill>
                <a:schemeClr val="tx1"/>
              </a:solidFill>
              <a:latin typeface="Arial" pitchFamily="34" charset="0"/>
              <a:cs typeface="Arial" pitchFamily="34" charset="0"/>
            </a:endParaRPr>
          </a:p>
        </p:txBody>
      </p:sp>
      <p:sp>
        <p:nvSpPr>
          <p:cNvPr id="2" name="Title 1"/>
          <p:cNvSpPr>
            <a:spLocks noGrp="1"/>
          </p:cNvSpPr>
          <p:nvPr>
            <p:ph type="title"/>
          </p:nvPr>
        </p:nvSpPr>
        <p:spPr>
          <a:xfrm>
            <a:off x="242588" y="10555"/>
            <a:ext cx="3366434" cy="388889"/>
          </a:xfrm>
          <a:prstGeom prst="rect">
            <a:avLst/>
          </a:prstGeom>
        </p:spPr>
        <p:txBody>
          <a:bodyPr wrap="none" tIns="0" bIns="0" anchor="ctr" anchorCtr="0">
            <a:spAutoFit/>
          </a:bodyPr>
          <a:lstStyle>
            <a:lvl1pPr algn="l">
              <a:defRPr sz="1800" b="1">
                <a:solidFill>
                  <a:schemeClr val="tx1"/>
                </a:solidFill>
                <a:latin typeface="+mj-lt"/>
                <a:cs typeface="Arial" pitchFamily="34" charset="0"/>
              </a:defRPr>
            </a:lvl1pPr>
          </a:lstStyle>
          <a:p>
            <a:r>
              <a:rPr lang="en-GB" noProof="0"/>
              <a:t>Click to edit Master title style</a:t>
            </a:r>
          </a:p>
        </p:txBody>
      </p:sp>
      <p:sp>
        <p:nvSpPr>
          <p:cNvPr id="3" name="Content Placeholder 2"/>
          <p:cNvSpPr>
            <a:spLocks noGrp="1"/>
          </p:cNvSpPr>
          <p:nvPr>
            <p:ph idx="1"/>
          </p:nvPr>
        </p:nvSpPr>
        <p:spPr>
          <a:xfrm>
            <a:off x="242587" y="564487"/>
            <a:ext cx="8503920" cy="1028700"/>
          </a:xfrm>
          <a:prstGeom prst="rect">
            <a:avLst/>
          </a:prstGeom>
        </p:spPr>
        <p:txBody>
          <a:bodyPr/>
          <a:lstStyle>
            <a:lvl1pPr>
              <a:buClr>
                <a:srgbClr val="000000"/>
              </a:buClr>
              <a:defRPr sz="1800" b="0">
                <a:latin typeface="+mn-lt"/>
                <a:cs typeface="Arial" pitchFamily="34" charset="0"/>
              </a:defRPr>
            </a:lvl1pPr>
            <a:lvl2pPr>
              <a:buClr>
                <a:srgbClr val="000000"/>
              </a:buClr>
              <a:defRPr sz="1500" b="0">
                <a:latin typeface="+mn-lt"/>
                <a:cs typeface="Arial" pitchFamily="34" charset="0"/>
              </a:defRPr>
            </a:lvl2pPr>
            <a:lvl3pPr>
              <a:buClr>
                <a:srgbClr val="000000"/>
              </a:buClr>
              <a:defRPr sz="1500" b="0">
                <a:latin typeface="+mn-lt"/>
                <a:cs typeface="Arial" pitchFamily="34" charset="0"/>
              </a:defRPr>
            </a:lvl3pPr>
            <a:lvl4pPr>
              <a:defRPr sz="1500"/>
            </a:lvl4pPr>
            <a:lvl5pPr>
              <a:defRPr sz="1500"/>
            </a:lvl5pPr>
          </a:lstStyle>
          <a:p>
            <a:pPr lvl="0"/>
            <a:r>
              <a:rPr lang="en-GB" noProof="0"/>
              <a:t>Click to edit Master text styles</a:t>
            </a:r>
          </a:p>
          <a:p>
            <a:pPr lvl="1"/>
            <a:r>
              <a:rPr lang="en-GB" noProof="0"/>
              <a:t>Second level</a:t>
            </a:r>
          </a:p>
          <a:p>
            <a:pPr lvl="2"/>
            <a:r>
              <a:rPr lang="en-GB" noProof="0"/>
              <a:t>Third level</a:t>
            </a:r>
          </a:p>
        </p:txBody>
      </p:sp>
      <p:cxnSp>
        <p:nvCxnSpPr>
          <p:cNvPr id="8" name="Straight Connector 7"/>
          <p:cNvCxnSpPr/>
          <p:nvPr userDrawn="1"/>
        </p:nvCxnSpPr>
        <p:spPr>
          <a:xfrm>
            <a:off x="578" y="407697"/>
            <a:ext cx="9144000" cy="0"/>
          </a:xfrm>
          <a:prstGeom prst="line">
            <a:avLst/>
          </a:prstGeom>
          <a:ln w="5080">
            <a:solidFill>
              <a:schemeClr val="accent5"/>
            </a:solidFill>
            <a:tailEnd type="none" w="med"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7748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2480FA6-E949-4941-AF58-6707B11200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28041" r="28526"/>
          <a:stretch/>
        </p:blipFill>
        <p:spPr>
          <a:xfrm>
            <a:off x="5834743" y="184350"/>
            <a:ext cx="3108446" cy="4771258"/>
          </a:xfrm>
          <a:prstGeom prst="rect">
            <a:avLst/>
          </a:prstGeom>
        </p:spPr>
      </p:pic>
      <p:sp>
        <p:nvSpPr>
          <p:cNvPr id="24" name="Parallelogram 23">
            <a:extLst>
              <a:ext uri="{FF2B5EF4-FFF2-40B4-BE49-F238E27FC236}">
                <a16:creationId xmlns:a16="http://schemas.microsoft.com/office/drawing/2014/main" id="{3C55A89A-6B30-E24B-BC1E-677ADED2765B}"/>
              </a:ext>
            </a:extLst>
          </p:cNvPr>
          <p:cNvSpPr/>
          <p:nvPr userDrawn="1"/>
        </p:nvSpPr>
        <p:spPr>
          <a:xfrm rot="10800000">
            <a:off x="2045152" y="181410"/>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 Placeholder 30">
            <a:extLst>
              <a:ext uri="{FF2B5EF4-FFF2-40B4-BE49-F238E27FC236}">
                <a16:creationId xmlns:a16="http://schemas.microsoft.com/office/drawing/2014/main" id="{DF904121-73BA-924C-8108-7ECE26762E86}"/>
              </a:ext>
            </a:extLst>
          </p:cNvPr>
          <p:cNvSpPr>
            <a:spLocks noGrp="1"/>
          </p:cNvSpPr>
          <p:nvPr>
            <p:ph type="body" sz="quarter" idx="12" hasCustomPrompt="1"/>
          </p:nvPr>
        </p:nvSpPr>
        <p:spPr>
          <a:xfrm>
            <a:off x="404611" y="3051764"/>
            <a:ext cx="5597115" cy="390525"/>
          </a:xfrm>
          <a:prstGeom prst="rect">
            <a:avLst/>
          </a:prstGeom>
        </p:spPr>
        <p:txBody>
          <a:bodyPr anchor="b">
            <a:noAutofit/>
          </a:bodyPr>
          <a:lstStyle>
            <a:lvl1pPr marL="0" indent="0" algn="l" defTabSz="914400" rtl="0" eaLnBrk="1" latinLnBrk="0" hangingPunct="1">
              <a:spcBef>
                <a:spcPct val="20000"/>
              </a:spcBef>
              <a:buClr>
                <a:schemeClr val="accent3"/>
              </a:buClr>
              <a:buFont typeface="Arial"/>
              <a:buNone/>
              <a:defRPr lang="en-US" sz="24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Subtitle Here</a:t>
            </a:r>
          </a:p>
        </p:txBody>
      </p:sp>
      <p:sp>
        <p:nvSpPr>
          <p:cNvPr id="8" name="Title 1">
            <a:extLst>
              <a:ext uri="{FF2B5EF4-FFF2-40B4-BE49-F238E27FC236}">
                <a16:creationId xmlns:a16="http://schemas.microsoft.com/office/drawing/2014/main" id="{426E2917-6ECB-BC4E-AEA3-6CA4AC9897C0}"/>
              </a:ext>
            </a:extLst>
          </p:cNvPr>
          <p:cNvSpPr>
            <a:spLocks noGrp="1"/>
          </p:cNvSpPr>
          <p:nvPr>
            <p:ph type="title" hasCustomPrompt="1"/>
          </p:nvPr>
        </p:nvSpPr>
        <p:spPr>
          <a:xfrm>
            <a:off x="404611" y="2324322"/>
            <a:ext cx="5597115" cy="614029"/>
          </a:xfrm>
          <a:prstGeom prst="rect">
            <a:avLst/>
          </a:prstGeom>
        </p:spPr>
        <p:txBody>
          <a:bodyPr anchor="b"/>
          <a:lstStyle>
            <a:lvl1pPr>
              <a:lnSpc>
                <a:spcPct val="90000"/>
              </a:lnSpc>
              <a:defRPr sz="4000" b="1" i="0">
                <a:solidFill>
                  <a:schemeClr val="tx1"/>
                </a:solidFill>
                <a:latin typeface="Segoe UI Semibold" panose="020B0502040204020203" pitchFamily="34" charset="0"/>
                <a:cs typeface="Segoe UI Semibold" panose="020B0502040204020203" pitchFamily="34" charset="0"/>
              </a:defRPr>
            </a:lvl1pPr>
          </a:lstStyle>
          <a:p>
            <a:r>
              <a:rPr lang="en-US" dirty="0"/>
              <a:t>Slide Title Here</a:t>
            </a:r>
          </a:p>
        </p:txBody>
      </p:sp>
      <p:sp>
        <p:nvSpPr>
          <p:cNvPr id="9" name="Text Placeholder 30">
            <a:extLst>
              <a:ext uri="{FF2B5EF4-FFF2-40B4-BE49-F238E27FC236}">
                <a16:creationId xmlns:a16="http://schemas.microsoft.com/office/drawing/2014/main" id="{5562D78F-40CC-AD41-BD0E-33C79FC561E5}"/>
              </a:ext>
            </a:extLst>
          </p:cNvPr>
          <p:cNvSpPr>
            <a:spLocks noGrp="1"/>
          </p:cNvSpPr>
          <p:nvPr>
            <p:ph type="body" sz="quarter" idx="22" hasCustomPrompt="1"/>
          </p:nvPr>
        </p:nvSpPr>
        <p:spPr>
          <a:xfrm>
            <a:off x="404611" y="4108958"/>
            <a:ext cx="5361151" cy="390525"/>
          </a:xfrm>
          <a:prstGeom prst="rect">
            <a:avLst/>
          </a:prstGeom>
        </p:spPr>
        <p:txBody>
          <a:bodyPr anchor="b">
            <a:noAutofit/>
          </a:bodyPr>
          <a:lstStyle>
            <a:lvl1pPr marL="0" indent="0" algn="l" defTabSz="914400" rtl="0" eaLnBrk="1" latinLnBrk="0" hangingPunct="1">
              <a:spcBef>
                <a:spcPct val="20000"/>
              </a:spcBef>
              <a:buClr>
                <a:schemeClr val="accent3"/>
              </a:buClr>
              <a:buFont typeface="Arial"/>
              <a:buNone/>
              <a:defRPr lang="en-US" sz="2400" b="0" i="0" kern="1200" dirty="0">
                <a:solidFill>
                  <a:schemeClr val="accent2"/>
                </a:solidFill>
                <a:latin typeface="Segoe UI" panose="020B0502040204020203" pitchFamily="34" charset="0"/>
                <a:ea typeface="Segoe UI" panose="020B0502040204020203" pitchFamily="34" charset="0"/>
                <a:cs typeface="Segoe UI"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Subtitle Here</a:t>
            </a:r>
          </a:p>
        </p:txBody>
      </p:sp>
      <p:pic>
        <p:nvPicPr>
          <p:cNvPr id="25" name="Picture 24">
            <a:extLst>
              <a:ext uri="{FF2B5EF4-FFF2-40B4-BE49-F238E27FC236}">
                <a16:creationId xmlns:a16="http://schemas.microsoft.com/office/drawing/2014/main" id="{B1C12340-F4A9-8F4A-BEDC-51AC310E2BE3}"/>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t="37575" b="36686"/>
          <a:stretch/>
        </p:blipFill>
        <p:spPr>
          <a:xfrm>
            <a:off x="269104" y="403820"/>
            <a:ext cx="3090561" cy="795485"/>
          </a:xfrm>
          <a:prstGeom prst="rect">
            <a:avLst/>
          </a:prstGeom>
        </p:spPr>
      </p:pic>
      <p:sp>
        <p:nvSpPr>
          <p:cNvPr id="11" name="Graphic 2">
            <a:extLst>
              <a:ext uri="{FF2B5EF4-FFF2-40B4-BE49-F238E27FC236}">
                <a16:creationId xmlns:a16="http://schemas.microsoft.com/office/drawing/2014/main" id="{497A12A5-F278-164A-8AF2-5750CEF14614}"/>
              </a:ext>
            </a:extLst>
          </p:cNvPr>
          <p:cNvSpPr/>
          <p:nvPr userDrawn="1"/>
        </p:nvSpPr>
        <p:spPr>
          <a:xfrm>
            <a:off x="5765762" y="4060506"/>
            <a:ext cx="965280" cy="438977"/>
          </a:xfrm>
          <a:custGeom>
            <a:avLst/>
            <a:gdLst>
              <a:gd name="connsiteX0" fmla="*/ 151954 w 515437"/>
              <a:gd name="connsiteY0" fmla="*/ 240432 h 234404"/>
              <a:gd name="connsiteX1" fmla="*/ 118484 w 515437"/>
              <a:gd name="connsiteY1" fmla="*/ 240432 h 234404"/>
              <a:gd name="connsiteX2" fmla="*/ 72965 w 515437"/>
              <a:gd name="connsiteY2" fmla="*/ 194890 h 234404"/>
              <a:gd name="connsiteX3" fmla="*/ 118484 w 515437"/>
              <a:gd name="connsiteY3" fmla="*/ 149349 h 234404"/>
              <a:gd name="connsiteX4" fmla="*/ 151954 w 515437"/>
              <a:gd name="connsiteY4" fmla="*/ 149349 h 234404"/>
              <a:gd name="connsiteX5" fmla="*/ 151954 w 515437"/>
              <a:gd name="connsiteY5" fmla="*/ 149349 h 234404"/>
              <a:gd name="connsiteX6" fmla="*/ 161325 w 515437"/>
              <a:gd name="connsiteY6" fmla="*/ 149349 h 234404"/>
              <a:gd name="connsiteX7" fmla="*/ 200150 w 515437"/>
              <a:gd name="connsiteY7" fmla="*/ 110505 h 234404"/>
              <a:gd name="connsiteX8" fmla="*/ 200150 w 515437"/>
              <a:gd name="connsiteY8" fmla="*/ 110505 h 234404"/>
              <a:gd name="connsiteX9" fmla="*/ 162664 w 515437"/>
              <a:gd name="connsiteY9" fmla="*/ 71661 h 234404"/>
              <a:gd name="connsiteX10" fmla="*/ 162664 w 515437"/>
              <a:gd name="connsiteY10" fmla="*/ 71661 h 234404"/>
              <a:gd name="connsiteX11" fmla="*/ 161995 w 515437"/>
              <a:gd name="connsiteY11" fmla="*/ 71661 h 234404"/>
              <a:gd name="connsiteX12" fmla="*/ 161325 w 515437"/>
              <a:gd name="connsiteY12" fmla="*/ 71661 h 234404"/>
              <a:gd name="connsiteX13" fmla="*/ 34809 w 515437"/>
              <a:gd name="connsiteY13" fmla="*/ 71661 h 234404"/>
              <a:gd name="connsiteX14" fmla="*/ 0 w 515437"/>
              <a:gd name="connsiteY14" fmla="*/ 36165 h 234404"/>
              <a:gd name="connsiteX15" fmla="*/ 0 w 515437"/>
              <a:gd name="connsiteY15" fmla="*/ 36165 h 234404"/>
              <a:gd name="connsiteX16" fmla="*/ 36148 w 515437"/>
              <a:gd name="connsiteY16" fmla="*/ 0 h 234404"/>
              <a:gd name="connsiteX17" fmla="*/ 318634 w 515437"/>
              <a:gd name="connsiteY17" fmla="*/ 0 h 234404"/>
              <a:gd name="connsiteX18" fmla="*/ 354782 w 515437"/>
              <a:gd name="connsiteY18" fmla="*/ 36165 h 234404"/>
              <a:gd name="connsiteX19" fmla="*/ 354782 w 515437"/>
              <a:gd name="connsiteY19" fmla="*/ 36165 h 234404"/>
              <a:gd name="connsiteX20" fmla="*/ 319973 w 515437"/>
              <a:gd name="connsiteY20" fmla="*/ 71661 h 234404"/>
              <a:gd name="connsiteX21" fmla="*/ 307924 w 515437"/>
              <a:gd name="connsiteY21" fmla="*/ 71661 h 234404"/>
              <a:gd name="connsiteX22" fmla="*/ 307254 w 515437"/>
              <a:gd name="connsiteY22" fmla="*/ 71661 h 234404"/>
              <a:gd name="connsiteX23" fmla="*/ 305916 w 515437"/>
              <a:gd name="connsiteY23" fmla="*/ 71661 h 234404"/>
              <a:gd name="connsiteX24" fmla="*/ 305916 w 515437"/>
              <a:gd name="connsiteY24" fmla="*/ 71661 h 234404"/>
              <a:gd name="connsiteX25" fmla="*/ 269099 w 515437"/>
              <a:gd name="connsiteY25" fmla="*/ 110505 h 234404"/>
              <a:gd name="connsiteX26" fmla="*/ 269099 w 515437"/>
              <a:gd name="connsiteY26" fmla="*/ 110505 h 234404"/>
              <a:gd name="connsiteX27" fmla="*/ 307924 w 515437"/>
              <a:gd name="connsiteY27" fmla="*/ 149349 h 234404"/>
              <a:gd name="connsiteX28" fmla="*/ 317965 w 515437"/>
              <a:gd name="connsiteY28" fmla="*/ 149349 h 234404"/>
              <a:gd name="connsiteX29" fmla="*/ 317965 w 515437"/>
              <a:gd name="connsiteY29" fmla="*/ 149349 h 234404"/>
              <a:gd name="connsiteX30" fmla="*/ 360806 w 515437"/>
              <a:gd name="connsiteY30" fmla="*/ 149349 h 234404"/>
              <a:gd name="connsiteX31" fmla="*/ 379550 w 515437"/>
              <a:gd name="connsiteY31" fmla="*/ 149349 h 234404"/>
              <a:gd name="connsiteX32" fmla="*/ 475943 w 515437"/>
              <a:gd name="connsiteY32" fmla="*/ 149349 h 234404"/>
              <a:gd name="connsiteX33" fmla="*/ 521462 w 515437"/>
              <a:gd name="connsiteY33" fmla="*/ 194890 h 234404"/>
              <a:gd name="connsiteX34" fmla="*/ 475943 w 515437"/>
              <a:gd name="connsiteY34" fmla="*/ 240432 h 234404"/>
              <a:gd name="connsiteX35" fmla="*/ 380888 w 515437"/>
              <a:gd name="connsiteY35" fmla="*/ 240432 h 234404"/>
              <a:gd name="connsiteX36" fmla="*/ 361476 w 515437"/>
              <a:gd name="connsiteY36" fmla="*/ 240432 h 234404"/>
              <a:gd name="connsiteX37" fmla="*/ 345410 w 515437"/>
              <a:gd name="connsiteY37" fmla="*/ 240432 h 234404"/>
              <a:gd name="connsiteX38" fmla="*/ 151954 w 515437"/>
              <a:gd name="connsiteY38" fmla="*/ 240432 h 234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515437" h="234404">
                <a:moveTo>
                  <a:pt x="151954" y="240432"/>
                </a:moveTo>
                <a:lnTo>
                  <a:pt x="118484" y="240432"/>
                </a:lnTo>
                <a:cubicBezTo>
                  <a:pt x="93047" y="240432"/>
                  <a:pt x="72965" y="219670"/>
                  <a:pt x="72965" y="194890"/>
                </a:cubicBezTo>
                <a:cubicBezTo>
                  <a:pt x="72965" y="169441"/>
                  <a:pt x="93716" y="149349"/>
                  <a:pt x="118484" y="149349"/>
                </a:cubicBezTo>
                <a:lnTo>
                  <a:pt x="151954" y="149349"/>
                </a:lnTo>
                <a:cubicBezTo>
                  <a:pt x="151954" y="149349"/>
                  <a:pt x="151954" y="149349"/>
                  <a:pt x="151954" y="149349"/>
                </a:cubicBezTo>
                <a:lnTo>
                  <a:pt x="161325" y="149349"/>
                </a:lnTo>
                <a:cubicBezTo>
                  <a:pt x="182746" y="149349"/>
                  <a:pt x="200150" y="131936"/>
                  <a:pt x="200150" y="110505"/>
                </a:cubicBezTo>
                <a:lnTo>
                  <a:pt x="200150" y="110505"/>
                </a:lnTo>
                <a:cubicBezTo>
                  <a:pt x="200150" y="89744"/>
                  <a:pt x="183415" y="72331"/>
                  <a:pt x="162664" y="71661"/>
                </a:cubicBezTo>
                <a:lnTo>
                  <a:pt x="162664" y="71661"/>
                </a:lnTo>
                <a:lnTo>
                  <a:pt x="161995" y="71661"/>
                </a:lnTo>
                <a:cubicBezTo>
                  <a:pt x="161995" y="71661"/>
                  <a:pt x="161325" y="71661"/>
                  <a:pt x="161325" y="71661"/>
                </a:cubicBezTo>
                <a:lnTo>
                  <a:pt x="34809" y="71661"/>
                </a:lnTo>
                <a:cubicBezTo>
                  <a:pt x="15396" y="70991"/>
                  <a:pt x="0" y="55587"/>
                  <a:pt x="0" y="36165"/>
                </a:cubicBezTo>
                <a:lnTo>
                  <a:pt x="0" y="36165"/>
                </a:lnTo>
                <a:cubicBezTo>
                  <a:pt x="0" y="16074"/>
                  <a:pt x="16066" y="0"/>
                  <a:pt x="36148" y="0"/>
                </a:cubicBezTo>
                <a:lnTo>
                  <a:pt x="318634" y="0"/>
                </a:lnTo>
                <a:cubicBezTo>
                  <a:pt x="338716" y="0"/>
                  <a:pt x="354782" y="16074"/>
                  <a:pt x="354782" y="36165"/>
                </a:cubicBezTo>
                <a:lnTo>
                  <a:pt x="354782" y="36165"/>
                </a:lnTo>
                <a:cubicBezTo>
                  <a:pt x="354782" y="55587"/>
                  <a:pt x="339386" y="71661"/>
                  <a:pt x="319973" y="71661"/>
                </a:cubicBezTo>
                <a:lnTo>
                  <a:pt x="307924" y="71661"/>
                </a:lnTo>
                <a:cubicBezTo>
                  <a:pt x="307924" y="71661"/>
                  <a:pt x="307254" y="71661"/>
                  <a:pt x="307254" y="71661"/>
                </a:cubicBezTo>
                <a:lnTo>
                  <a:pt x="305916" y="71661"/>
                </a:lnTo>
                <a:lnTo>
                  <a:pt x="305916" y="71661"/>
                </a:lnTo>
                <a:cubicBezTo>
                  <a:pt x="285834" y="73000"/>
                  <a:pt x="269099" y="89744"/>
                  <a:pt x="269099" y="110505"/>
                </a:cubicBezTo>
                <a:lnTo>
                  <a:pt x="269099" y="110505"/>
                </a:lnTo>
                <a:cubicBezTo>
                  <a:pt x="269099" y="131936"/>
                  <a:pt x="286503" y="149349"/>
                  <a:pt x="307924" y="149349"/>
                </a:cubicBezTo>
                <a:lnTo>
                  <a:pt x="317965" y="149349"/>
                </a:lnTo>
                <a:cubicBezTo>
                  <a:pt x="317965" y="149349"/>
                  <a:pt x="317965" y="149349"/>
                  <a:pt x="317965" y="149349"/>
                </a:cubicBezTo>
                <a:lnTo>
                  <a:pt x="360806" y="149349"/>
                </a:lnTo>
                <a:lnTo>
                  <a:pt x="379550" y="149349"/>
                </a:lnTo>
                <a:lnTo>
                  <a:pt x="475943" y="149349"/>
                </a:lnTo>
                <a:cubicBezTo>
                  <a:pt x="501380" y="149349"/>
                  <a:pt x="521462" y="170111"/>
                  <a:pt x="521462" y="194890"/>
                </a:cubicBezTo>
                <a:cubicBezTo>
                  <a:pt x="521462" y="220340"/>
                  <a:pt x="500711" y="240432"/>
                  <a:pt x="475943" y="240432"/>
                </a:cubicBezTo>
                <a:lnTo>
                  <a:pt x="380888" y="240432"/>
                </a:lnTo>
                <a:lnTo>
                  <a:pt x="361476" y="240432"/>
                </a:lnTo>
                <a:lnTo>
                  <a:pt x="345410" y="240432"/>
                </a:lnTo>
                <a:lnTo>
                  <a:pt x="151954" y="240432"/>
                </a:lnTo>
                <a:close/>
              </a:path>
            </a:pathLst>
          </a:custGeom>
          <a:gradFill>
            <a:gsLst>
              <a:gs pos="0">
                <a:schemeClr val="accent1"/>
              </a:gs>
              <a:gs pos="76000">
                <a:schemeClr val="accent2"/>
              </a:gs>
            </a:gsLst>
            <a:lin ang="2700000" scaled="0"/>
          </a:gradFill>
          <a:ln w="6694"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Tree>
    <p:extLst>
      <p:ext uri="{BB962C8B-B14F-4D97-AF65-F5344CB8AC3E}">
        <p14:creationId xmlns:p14="http://schemas.microsoft.com/office/powerpoint/2010/main" val="1071261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itle Only w/ Graphic">
    <p:spTree>
      <p:nvGrpSpPr>
        <p:cNvPr id="1" name=""/>
        <p:cNvGrpSpPr/>
        <p:nvPr/>
      </p:nvGrpSpPr>
      <p:grpSpPr>
        <a:xfrm>
          <a:off x="0" y="0"/>
          <a:ext cx="0" cy="0"/>
          <a:chOff x="0" y="0"/>
          <a:chExt cx="0" cy="0"/>
        </a:xfrm>
      </p:grpSpPr>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5426073" y="4849778"/>
            <a:ext cx="3086100" cy="248949"/>
          </a:xfrm>
          <a:prstGeom prst="rect">
            <a:avLst/>
          </a:prstGeom>
        </p:spPr>
        <p:txBody>
          <a:bodyPr vert="horz" lIns="91440" tIns="45720" rIns="91440" bIns="45720" rtlCol="0" anchor="ctr"/>
          <a:lstStyle>
            <a:lvl1pPr algn="r">
              <a:defRPr sz="600" b="1" spc="225">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8727623" y="4849778"/>
            <a:ext cx="327266" cy="248949"/>
          </a:xfrm>
          <a:prstGeom prst="rect">
            <a:avLst/>
          </a:prstGeom>
        </p:spPr>
        <p:txBody>
          <a:bodyPr vert="horz" lIns="91440" tIns="45720" rIns="91440" bIns="45720" rtlCol="0" anchor="ctr"/>
          <a:lstStyle>
            <a:lvl1pPr algn="ctr">
              <a:defRPr sz="675" b="1">
                <a:solidFill>
                  <a:schemeClr val="bg2">
                    <a:lumMod val="90000"/>
                    <a:alpha val="60000"/>
                  </a:schemeClr>
                </a:solidFill>
              </a:defRPr>
            </a:lvl1pPr>
          </a:lstStyle>
          <a:p>
            <a:fld id="{00F9DAA1-1DF7-43E0-8E29-0CE1148553C7}" type="slidenum">
              <a:rPr lang="en-US" smtClean="0"/>
              <a:pPr/>
              <a:t>‹#›</a:t>
            </a:fld>
            <a:endParaRPr lang="en-US" dirty="0"/>
          </a:p>
        </p:txBody>
      </p:sp>
      <p:pic>
        <p:nvPicPr>
          <p:cNvPr id="8" name="Graphic 7">
            <a:extLst>
              <a:ext uri="{FF2B5EF4-FFF2-40B4-BE49-F238E27FC236}">
                <a16:creationId xmlns:a16="http://schemas.microsoft.com/office/drawing/2014/main" id="{3EDA69EA-C13A-4190-8214-7C5F77F3E36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34720" r="38611" b="28728"/>
          <a:stretch/>
        </p:blipFill>
        <p:spPr>
          <a:xfrm>
            <a:off x="3976535" y="3058447"/>
            <a:ext cx="5167466" cy="1746413"/>
          </a:xfrm>
          <a:prstGeom prst="rect">
            <a:avLst/>
          </a:prstGeom>
        </p:spPr>
      </p:pic>
      <p:sp>
        <p:nvSpPr>
          <p:cNvPr id="9" name="Title 2">
            <a:extLst>
              <a:ext uri="{FF2B5EF4-FFF2-40B4-BE49-F238E27FC236}">
                <a16:creationId xmlns:a16="http://schemas.microsoft.com/office/drawing/2014/main" id="{2419D6B3-80B7-4F6E-B9C9-81A7A4E324CE}"/>
              </a:ext>
            </a:extLst>
          </p:cNvPr>
          <p:cNvSpPr>
            <a:spLocks noGrp="1"/>
          </p:cNvSpPr>
          <p:nvPr>
            <p:ph type="title" hasCustomPrompt="1"/>
          </p:nvPr>
        </p:nvSpPr>
        <p:spPr>
          <a:xfrm>
            <a:off x="489346" y="259557"/>
            <a:ext cx="8168879" cy="426243"/>
          </a:xfrm>
        </p:spPr>
        <p:txBody>
          <a:bodyPr/>
          <a:lstStyle/>
          <a:p>
            <a:r>
              <a:rPr lang="en-US" dirty="0"/>
              <a:t>Your Slide’s Title Goes Over Here</a:t>
            </a:r>
          </a:p>
        </p:txBody>
      </p:sp>
      <p:sp>
        <p:nvSpPr>
          <p:cNvPr id="10" name="Text Placeholder 4">
            <a:extLst>
              <a:ext uri="{FF2B5EF4-FFF2-40B4-BE49-F238E27FC236}">
                <a16:creationId xmlns:a16="http://schemas.microsoft.com/office/drawing/2014/main" id="{32EFC698-DF2C-4FAE-B0BA-72B15E3F6242}"/>
              </a:ext>
            </a:extLst>
          </p:cNvPr>
          <p:cNvSpPr>
            <a:spLocks noGrp="1"/>
          </p:cNvSpPr>
          <p:nvPr>
            <p:ph type="body" sz="quarter" idx="16" hasCustomPrompt="1"/>
          </p:nvPr>
        </p:nvSpPr>
        <p:spPr>
          <a:xfrm>
            <a:off x="489347" y="685800"/>
            <a:ext cx="8165307" cy="485775"/>
          </a:xfrm>
        </p:spPr>
        <p:txBody>
          <a:bodyPr anchor="t">
            <a:normAutofit/>
          </a:bodyPr>
          <a:lstStyle>
            <a:lvl1pPr marL="0" indent="0">
              <a:buNone/>
              <a:defRPr sz="1350" b="1"/>
            </a:lvl1pPr>
          </a:lstStyle>
          <a:p>
            <a:pPr lvl="0"/>
            <a:r>
              <a:rPr lang="en-US" dirty="0"/>
              <a:t>Your Slide’s Sub-Title Goes Over Here.</a:t>
            </a:r>
          </a:p>
        </p:txBody>
      </p:sp>
    </p:spTree>
    <p:extLst>
      <p:ext uri="{BB962C8B-B14F-4D97-AF65-F5344CB8AC3E}">
        <p14:creationId xmlns:p14="http://schemas.microsoft.com/office/powerpoint/2010/main" val="220570958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81D8FD-F0CF-95B5-E8A2-F7CA79B69154}"/>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E4E4000C-BAB9-1601-3306-8729B937E8D1}"/>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3BA51E31-840E-14F9-7E28-77302C0232FB}"/>
              </a:ext>
            </a:extLst>
          </p:cNvPr>
          <p:cNvSpPr>
            <a:spLocks noGrp="1"/>
          </p:cNvSpPr>
          <p:nvPr>
            <p:ph type="dt" sz="half" idx="10"/>
          </p:nvPr>
        </p:nvSpPr>
        <p:spPr/>
        <p:txBody>
          <a:bodyPr/>
          <a:lstStyle/>
          <a:p>
            <a:fld id="{DC86EEF7-ADF7-49AE-B9AC-CAEF7FBBBE24}" type="datetimeFigureOut">
              <a:rPr lang="en-US" smtClean="0"/>
              <a:t>12/4/2022</a:t>
            </a:fld>
            <a:endParaRPr lang="en-US"/>
          </a:p>
        </p:txBody>
      </p:sp>
      <p:sp>
        <p:nvSpPr>
          <p:cNvPr id="5" name="Footer Placeholder 4">
            <a:extLst>
              <a:ext uri="{FF2B5EF4-FFF2-40B4-BE49-F238E27FC236}">
                <a16:creationId xmlns:a16="http://schemas.microsoft.com/office/drawing/2014/main" id="{FB9ACD4D-00DF-4EC9-D9DD-8FA0FF2845A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A7CD2A4-A3FC-16FF-022E-619050AE2750}"/>
              </a:ext>
            </a:extLst>
          </p:cNvPr>
          <p:cNvSpPr>
            <a:spLocks noGrp="1"/>
          </p:cNvSpPr>
          <p:nvPr>
            <p:ph type="sldNum" sz="quarter" idx="12"/>
          </p:nvPr>
        </p:nvSpPr>
        <p:spPr/>
        <p:txBody>
          <a:bodyPr/>
          <a:lstStyle/>
          <a:p>
            <a:fld id="{FDF39319-9AAB-47D2-A504-E99D26CC3164}" type="slidenum">
              <a:rPr lang="en-US" smtClean="0"/>
              <a:t>‹#›</a:t>
            </a:fld>
            <a:endParaRPr lang="en-US"/>
          </a:p>
        </p:txBody>
      </p:sp>
    </p:spTree>
    <p:extLst>
      <p:ext uri="{BB962C8B-B14F-4D97-AF65-F5344CB8AC3E}">
        <p14:creationId xmlns:p14="http://schemas.microsoft.com/office/powerpoint/2010/main" val="122405469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914D6-7596-8A59-57F5-169EE4009AE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0E32AD2-ADB7-130C-D51B-493A0015B52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76B2190-3E1F-3F5A-2E32-B0E7E557842D}"/>
              </a:ext>
            </a:extLst>
          </p:cNvPr>
          <p:cNvSpPr>
            <a:spLocks noGrp="1"/>
          </p:cNvSpPr>
          <p:nvPr>
            <p:ph type="dt" sz="half" idx="10"/>
          </p:nvPr>
        </p:nvSpPr>
        <p:spPr/>
        <p:txBody>
          <a:bodyPr/>
          <a:lstStyle/>
          <a:p>
            <a:fld id="{DC86EEF7-ADF7-49AE-B9AC-CAEF7FBBBE24}" type="datetimeFigureOut">
              <a:rPr lang="en-US" smtClean="0"/>
              <a:t>12/4/2022</a:t>
            </a:fld>
            <a:endParaRPr lang="en-US"/>
          </a:p>
        </p:txBody>
      </p:sp>
      <p:sp>
        <p:nvSpPr>
          <p:cNvPr id="5" name="Footer Placeholder 4">
            <a:extLst>
              <a:ext uri="{FF2B5EF4-FFF2-40B4-BE49-F238E27FC236}">
                <a16:creationId xmlns:a16="http://schemas.microsoft.com/office/drawing/2014/main" id="{64E65C82-B576-8A4E-F4F1-26548CCCD80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EBC23D-E565-5730-52C2-5A5E8E4F8456}"/>
              </a:ext>
            </a:extLst>
          </p:cNvPr>
          <p:cNvSpPr>
            <a:spLocks noGrp="1"/>
          </p:cNvSpPr>
          <p:nvPr>
            <p:ph type="sldNum" sz="quarter" idx="12"/>
          </p:nvPr>
        </p:nvSpPr>
        <p:spPr/>
        <p:txBody>
          <a:bodyPr/>
          <a:lstStyle/>
          <a:p>
            <a:fld id="{FDF39319-9AAB-47D2-A504-E99D26CC3164}" type="slidenum">
              <a:rPr lang="en-US" smtClean="0"/>
              <a:t>‹#›</a:t>
            </a:fld>
            <a:endParaRPr lang="en-US"/>
          </a:p>
        </p:txBody>
      </p:sp>
    </p:spTree>
    <p:extLst>
      <p:ext uri="{BB962C8B-B14F-4D97-AF65-F5344CB8AC3E}">
        <p14:creationId xmlns:p14="http://schemas.microsoft.com/office/powerpoint/2010/main" val="84438876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CA0989-8529-3F6C-6540-BD359FC0FD85}"/>
              </a:ext>
            </a:extLst>
          </p:cNvPr>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1558E60D-23A3-437F-EB99-CCA33A48818A}"/>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71DB176-8B56-D53E-14BF-492EFAFD97AE}"/>
              </a:ext>
            </a:extLst>
          </p:cNvPr>
          <p:cNvSpPr>
            <a:spLocks noGrp="1"/>
          </p:cNvSpPr>
          <p:nvPr>
            <p:ph type="dt" sz="half" idx="10"/>
          </p:nvPr>
        </p:nvSpPr>
        <p:spPr/>
        <p:txBody>
          <a:bodyPr/>
          <a:lstStyle/>
          <a:p>
            <a:fld id="{DC86EEF7-ADF7-49AE-B9AC-CAEF7FBBBE24}" type="datetimeFigureOut">
              <a:rPr lang="en-US" smtClean="0"/>
              <a:t>12/4/2022</a:t>
            </a:fld>
            <a:endParaRPr lang="en-US"/>
          </a:p>
        </p:txBody>
      </p:sp>
      <p:sp>
        <p:nvSpPr>
          <p:cNvPr id="5" name="Footer Placeholder 4">
            <a:extLst>
              <a:ext uri="{FF2B5EF4-FFF2-40B4-BE49-F238E27FC236}">
                <a16:creationId xmlns:a16="http://schemas.microsoft.com/office/drawing/2014/main" id="{1C4BB99F-FC87-DFB1-95FD-226324F220D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59A9DA1-4EC1-9C18-0814-62B9FB7A646C}"/>
              </a:ext>
            </a:extLst>
          </p:cNvPr>
          <p:cNvSpPr>
            <a:spLocks noGrp="1"/>
          </p:cNvSpPr>
          <p:nvPr>
            <p:ph type="sldNum" sz="quarter" idx="12"/>
          </p:nvPr>
        </p:nvSpPr>
        <p:spPr/>
        <p:txBody>
          <a:bodyPr/>
          <a:lstStyle/>
          <a:p>
            <a:fld id="{FDF39319-9AAB-47D2-A504-E99D26CC3164}" type="slidenum">
              <a:rPr lang="en-US" smtClean="0"/>
              <a:t>‹#›</a:t>
            </a:fld>
            <a:endParaRPr lang="en-US"/>
          </a:p>
        </p:txBody>
      </p:sp>
    </p:spTree>
    <p:extLst>
      <p:ext uri="{BB962C8B-B14F-4D97-AF65-F5344CB8AC3E}">
        <p14:creationId xmlns:p14="http://schemas.microsoft.com/office/powerpoint/2010/main" val="41220694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DECD02-06A4-84FF-BE55-8FC34E79A6A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344A4CB-66BF-9EA5-1BD6-AD4A42F834DE}"/>
              </a:ext>
            </a:extLst>
          </p:cNvPr>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BDF40FD-4B2C-EA4C-9659-2C446CF8FAFC}"/>
              </a:ext>
            </a:extLst>
          </p:cNvPr>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EA31269-A318-C3E7-96BA-C5A33FA8A1D4}"/>
              </a:ext>
            </a:extLst>
          </p:cNvPr>
          <p:cNvSpPr>
            <a:spLocks noGrp="1"/>
          </p:cNvSpPr>
          <p:nvPr>
            <p:ph type="dt" sz="half" idx="10"/>
          </p:nvPr>
        </p:nvSpPr>
        <p:spPr/>
        <p:txBody>
          <a:bodyPr/>
          <a:lstStyle/>
          <a:p>
            <a:fld id="{DC86EEF7-ADF7-49AE-B9AC-CAEF7FBBBE24}" type="datetimeFigureOut">
              <a:rPr lang="en-US" smtClean="0"/>
              <a:t>12/4/2022</a:t>
            </a:fld>
            <a:endParaRPr lang="en-US"/>
          </a:p>
        </p:txBody>
      </p:sp>
      <p:sp>
        <p:nvSpPr>
          <p:cNvPr id="6" name="Footer Placeholder 5">
            <a:extLst>
              <a:ext uri="{FF2B5EF4-FFF2-40B4-BE49-F238E27FC236}">
                <a16:creationId xmlns:a16="http://schemas.microsoft.com/office/drawing/2014/main" id="{D52D8F17-EAB7-1054-97B0-C90B5071648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B300662-696B-D079-2091-FB739218D01A}"/>
              </a:ext>
            </a:extLst>
          </p:cNvPr>
          <p:cNvSpPr>
            <a:spLocks noGrp="1"/>
          </p:cNvSpPr>
          <p:nvPr>
            <p:ph type="sldNum" sz="quarter" idx="12"/>
          </p:nvPr>
        </p:nvSpPr>
        <p:spPr/>
        <p:txBody>
          <a:bodyPr/>
          <a:lstStyle/>
          <a:p>
            <a:fld id="{FDF39319-9AAB-47D2-A504-E99D26CC3164}" type="slidenum">
              <a:rPr lang="en-US" smtClean="0"/>
              <a:t>‹#›</a:t>
            </a:fld>
            <a:endParaRPr lang="en-US"/>
          </a:p>
        </p:txBody>
      </p:sp>
    </p:spTree>
    <p:extLst>
      <p:ext uri="{BB962C8B-B14F-4D97-AF65-F5344CB8AC3E}">
        <p14:creationId xmlns:p14="http://schemas.microsoft.com/office/powerpoint/2010/main" val="367849655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A57EC3-1574-65BE-0DBC-B78A51F5A6E1}"/>
              </a:ext>
            </a:extLst>
          </p:cNvPr>
          <p:cNvSpPr>
            <a:spLocks noGrp="1"/>
          </p:cNvSpPr>
          <p:nvPr>
            <p:ph type="title"/>
          </p:nvPr>
        </p:nvSpPr>
        <p:spPr>
          <a:xfrm>
            <a:off x="629841" y="273844"/>
            <a:ext cx="7886700" cy="994172"/>
          </a:xfrm>
        </p:spPr>
        <p:txBody>
          <a:bodyPr/>
          <a:lstStyle/>
          <a:p>
            <a:r>
              <a:rPr lang="en-US"/>
              <a:t>Click to edit Master title style</a:t>
            </a:r>
          </a:p>
        </p:txBody>
      </p:sp>
      <p:sp>
        <p:nvSpPr>
          <p:cNvPr id="3" name="Text Placeholder 2">
            <a:extLst>
              <a:ext uri="{FF2B5EF4-FFF2-40B4-BE49-F238E27FC236}">
                <a16:creationId xmlns:a16="http://schemas.microsoft.com/office/drawing/2014/main" id="{611422A9-886D-DAB0-2656-98DC589B7B64}"/>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FEDDAAB4-1D05-82CF-FF70-DF1F7EEB3166}"/>
              </a:ext>
            </a:extLst>
          </p:cNvPr>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5F0716A-9D18-C776-F194-D31417317E7A}"/>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3515FB1A-F63F-8557-3BC9-3479E35E731A}"/>
              </a:ext>
            </a:extLst>
          </p:cNvPr>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07D337D-D881-BCA2-72C9-34DA9C31E606}"/>
              </a:ext>
            </a:extLst>
          </p:cNvPr>
          <p:cNvSpPr>
            <a:spLocks noGrp="1"/>
          </p:cNvSpPr>
          <p:nvPr>
            <p:ph type="dt" sz="half" idx="10"/>
          </p:nvPr>
        </p:nvSpPr>
        <p:spPr/>
        <p:txBody>
          <a:bodyPr/>
          <a:lstStyle/>
          <a:p>
            <a:fld id="{DC86EEF7-ADF7-49AE-B9AC-CAEF7FBBBE24}" type="datetimeFigureOut">
              <a:rPr lang="en-US" smtClean="0"/>
              <a:t>12/4/2022</a:t>
            </a:fld>
            <a:endParaRPr lang="en-US"/>
          </a:p>
        </p:txBody>
      </p:sp>
      <p:sp>
        <p:nvSpPr>
          <p:cNvPr id="8" name="Footer Placeholder 7">
            <a:extLst>
              <a:ext uri="{FF2B5EF4-FFF2-40B4-BE49-F238E27FC236}">
                <a16:creationId xmlns:a16="http://schemas.microsoft.com/office/drawing/2014/main" id="{ACDE63DC-64F4-5FC3-4884-CF642851098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04CAD14-B141-F0BB-FBC5-664A6059CA2B}"/>
              </a:ext>
            </a:extLst>
          </p:cNvPr>
          <p:cNvSpPr>
            <a:spLocks noGrp="1"/>
          </p:cNvSpPr>
          <p:nvPr>
            <p:ph type="sldNum" sz="quarter" idx="12"/>
          </p:nvPr>
        </p:nvSpPr>
        <p:spPr/>
        <p:txBody>
          <a:bodyPr/>
          <a:lstStyle/>
          <a:p>
            <a:fld id="{FDF39319-9AAB-47D2-A504-E99D26CC3164}" type="slidenum">
              <a:rPr lang="en-US" smtClean="0"/>
              <a:t>‹#›</a:t>
            </a:fld>
            <a:endParaRPr lang="en-US"/>
          </a:p>
        </p:txBody>
      </p:sp>
    </p:spTree>
    <p:extLst>
      <p:ext uri="{BB962C8B-B14F-4D97-AF65-F5344CB8AC3E}">
        <p14:creationId xmlns:p14="http://schemas.microsoft.com/office/powerpoint/2010/main" val="219897409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621BF-D88A-A621-8085-1218D95F726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7A53038-0205-01D3-F2D9-BF618296A933}"/>
              </a:ext>
            </a:extLst>
          </p:cNvPr>
          <p:cNvSpPr>
            <a:spLocks noGrp="1"/>
          </p:cNvSpPr>
          <p:nvPr>
            <p:ph type="dt" sz="half" idx="10"/>
          </p:nvPr>
        </p:nvSpPr>
        <p:spPr/>
        <p:txBody>
          <a:bodyPr/>
          <a:lstStyle/>
          <a:p>
            <a:fld id="{DC86EEF7-ADF7-49AE-B9AC-CAEF7FBBBE24}" type="datetimeFigureOut">
              <a:rPr lang="en-US" smtClean="0"/>
              <a:t>12/4/2022</a:t>
            </a:fld>
            <a:endParaRPr lang="en-US"/>
          </a:p>
        </p:txBody>
      </p:sp>
      <p:sp>
        <p:nvSpPr>
          <p:cNvPr id="4" name="Footer Placeholder 3">
            <a:extLst>
              <a:ext uri="{FF2B5EF4-FFF2-40B4-BE49-F238E27FC236}">
                <a16:creationId xmlns:a16="http://schemas.microsoft.com/office/drawing/2014/main" id="{9842D4C2-815B-D163-BB94-2071499BE91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8E08498-C555-F7E4-7A25-ED489A857824}"/>
              </a:ext>
            </a:extLst>
          </p:cNvPr>
          <p:cNvSpPr>
            <a:spLocks noGrp="1"/>
          </p:cNvSpPr>
          <p:nvPr>
            <p:ph type="sldNum" sz="quarter" idx="12"/>
          </p:nvPr>
        </p:nvSpPr>
        <p:spPr/>
        <p:txBody>
          <a:bodyPr/>
          <a:lstStyle/>
          <a:p>
            <a:fld id="{FDF39319-9AAB-47D2-A504-E99D26CC3164}" type="slidenum">
              <a:rPr lang="en-US" smtClean="0"/>
              <a:t>‹#›</a:t>
            </a:fld>
            <a:endParaRPr lang="en-US"/>
          </a:p>
        </p:txBody>
      </p:sp>
    </p:spTree>
    <p:extLst>
      <p:ext uri="{BB962C8B-B14F-4D97-AF65-F5344CB8AC3E}">
        <p14:creationId xmlns:p14="http://schemas.microsoft.com/office/powerpoint/2010/main" val="256959933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06E8F84-A091-EF5A-66A0-4FB6C6CAC064}"/>
              </a:ext>
            </a:extLst>
          </p:cNvPr>
          <p:cNvSpPr>
            <a:spLocks noGrp="1"/>
          </p:cNvSpPr>
          <p:nvPr>
            <p:ph type="dt" sz="half" idx="10"/>
          </p:nvPr>
        </p:nvSpPr>
        <p:spPr/>
        <p:txBody>
          <a:bodyPr/>
          <a:lstStyle/>
          <a:p>
            <a:fld id="{DC86EEF7-ADF7-49AE-B9AC-CAEF7FBBBE24}" type="datetimeFigureOut">
              <a:rPr lang="en-US" smtClean="0"/>
              <a:t>12/4/2022</a:t>
            </a:fld>
            <a:endParaRPr lang="en-US"/>
          </a:p>
        </p:txBody>
      </p:sp>
      <p:sp>
        <p:nvSpPr>
          <p:cNvPr id="3" name="Footer Placeholder 2">
            <a:extLst>
              <a:ext uri="{FF2B5EF4-FFF2-40B4-BE49-F238E27FC236}">
                <a16:creationId xmlns:a16="http://schemas.microsoft.com/office/drawing/2014/main" id="{73AA07E2-A7A5-0CE6-7EA4-FA5635DDF89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C7B9FEE-449F-4C73-C97E-2E4C91F9039B}"/>
              </a:ext>
            </a:extLst>
          </p:cNvPr>
          <p:cNvSpPr>
            <a:spLocks noGrp="1"/>
          </p:cNvSpPr>
          <p:nvPr>
            <p:ph type="sldNum" sz="quarter" idx="12"/>
          </p:nvPr>
        </p:nvSpPr>
        <p:spPr/>
        <p:txBody>
          <a:bodyPr/>
          <a:lstStyle/>
          <a:p>
            <a:fld id="{FDF39319-9AAB-47D2-A504-E99D26CC3164}" type="slidenum">
              <a:rPr lang="en-US" smtClean="0"/>
              <a:t>‹#›</a:t>
            </a:fld>
            <a:endParaRPr lang="en-US"/>
          </a:p>
        </p:txBody>
      </p:sp>
    </p:spTree>
    <p:extLst>
      <p:ext uri="{BB962C8B-B14F-4D97-AF65-F5344CB8AC3E}">
        <p14:creationId xmlns:p14="http://schemas.microsoft.com/office/powerpoint/2010/main" val="13373651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CC59AD-AA05-2B26-E731-B423AF651356}"/>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07773248-276B-6CF8-F3D1-FA6235F6E6AB}"/>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E2E55C6-EE1F-2844-0206-CEDDF3CD73E5}"/>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015CD1F0-14EA-8F50-39A9-AED0F4EEAD0A}"/>
              </a:ext>
            </a:extLst>
          </p:cNvPr>
          <p:cNvSpPr>
            <a:spLocks noGrp="1"/>
          </p:cNvSpPr>
          <p:nvPr>
            <p:ph type="dt" sz="half" idx="10"/>
          </p:nvPr>
        </p:nvSpPr>
        <p:spPr/>
        <p:txBody>
          <a:bodyPr/>
          <a:lstStyle/>
          <a:p>
            <a:fld id="{DC86EEF7-ADF7-49AE-B9AC-CAEF7FBBBE24}" type="datetimeFigureOut">
              <a:rPr lang="en-US" smtClean="0"/>
              <a:t>12/4/2022</a:t>
            </a:fld>
            <a:endParaRPr lang="en-US"/>
          </a:p>
        </p:txBody>
      </p:sp>
      <p:sp>
        <p:nvSpPr>
          <p:cNvPr id="6" name="Footer Placeholder 5">
            <a:extLst>
              <a:ext uri="{FF2B5EF4-FFF2-40B4-BE49-F238E27FC236}">
                <a16:creationId xmlns:a16="http://schemas.microsoft.com/office/drawing/2014/main" id="{E4F2B589-6CA3-3CA7-64C4-FA9BFCCE165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F5E6250-CC9F-99A8-2169-9DE7A8239690}"/>
              </a:ext>
            </a:extLst>
          </p:cNvPr>
          <p:cNvSpPr>
            <a:spLocks noGrp="1"/>
          </p:cNvSpPr>
          <p:nvPr>
            <p:ph type="sldNum" sz="quarter" idx="12"/>
          </p:nvPr>
        </p:nvSpPr>
        <p:spPr/>
        <p:txBody>
          <a:bodyPr/>
          <a:lstStyle/>
          <a:p>
            <a:fld id="{FDF39319-9AAB-47D2-A504-E99D26CC3164}" type="slidenum">
              <a:rPr lang="en-US" smtClean="0"/>
              <a:t>‹#›</a:t>
            </a:fld>
            <a:endParaRPr lang="en-US"/>
          </a:p>
        </p:txBody>
      </p:sp>
    </p:spTree>
    <p:extLst>
      <p:ext uri="{BB962C8B-B14F-4D97-AF65-F5344CB8AC3E}">
        <p14:creationId xmlns:p14="http://schemas.microsoft.com/office/powerpoint/2010/main" val="378859770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1600D5-64D7-1FB2-A2E5-E40FC3738011}"/>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36A9DE6F-9A6E-41E2-A863-25371AF02FBA}"/>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0338FAEB-5642-5F76-8BF9-4F2783200065}"/>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F0B04B25-7D0C-4662-DD93-D7E4C60DF82F}"/>
              </a:ext>
            </a:extLst>
          </p:cNvPr>
          <p:cNvSpPr>
            <a:spLocks noGrp="1"/>
          </p:cNvSpPr>
          <p:nvPr>
            <p:ph type="dt" sz="half" idx="10"/>
          </p:nvPr>
        </p:nvSpPr>
        <p:spPr/>
        <p:txBody>
          <a:bodyPr/>
          <a:lstStyle/>
          <a:p>
            <a:fld id="{DC86EEF7-ADF7-49AE-B9AC-CAEF7FBBBE24}" type="datetimeFigureOut">
              <a:rPr lang="en-US" smtClean="0"/>
              <a:t>12/4/2022</a:t>
            </a:fld>
            <a:endParaRPr lang="en-US"/>
          </a:p>
        </p:txBody>
      </p:sp>
      <p:sp>
        <p:nvSpPr>
          <p:cNvPr id="6" name="Footer Placeholder 5">
            <a:extLst>
              <a:ext uri="{FF2B5EF4-FFF2-40B4-BE49-F238E27FC236}">
                <a16:creationId xmlns:a16="http://schemas.microsoft.com/office/drawing/2014/main" id="{040CC421-76BA-40EF-FA1A-413C097D9E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E28E30A-8A82-DA1C-D2B9-C058C96ED083}"/>
              </a:ext>
            </a:extLst>
          </p:cNvPr>
          <p:cNvSpPr>
            <a:spLocks noGrp="1"/>
          </p:cNvSpPr>
          <p:nvPr>
            <p:ph type="sldNum" sz="quarter" idx="12"/>
          </p:nvPr>
        </p:nvSpPr>
        <p:spPr/>
        <p:txBody>
          <a:bodyPr/>
          <a:lstStyle/>
          <a:p>
            <a:fld id="{FDF39319-9AAB-47D2-A504-E99D26CC3164}" type="slidenum">
              <a:rPr lang="en-US" smtClean="0"/>
              <a:t>‹#›</a:t>
            </a:fld>
            <a:endParaRPr lang="en-US"/>
          </a:p>
        </p:txBody>
      </p:sp>
    </p:spTree>
    <p:extLst>
      <p:ext uri="{BB962C8B-B14F-4D97-AF65-F5344CB8AC3E}">
        <p14:creationId xmlns:p14="http://schemas.microsoft.com/office/powerpoint/2010/main" val="31055399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3597B3-E20C-1044-B917-079594B771F9}"/>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45764" r="8244"/>
          <a:stretch/>
        </p:blipFill>
        <p:spPr>
          <a:xfrm>
            <a:off x="5654350" y="182834"/>
            <a:ext cx="3296675" cy="4776314"/>
          </a:xfrm>
          <a:prstGeom prst="rect">
            <a:avLst/>
          </a:prstGeom>
        </p:spPr>
      </p:pic>
      <p:sp>
        <p:nvSpPr>
          <p:cNvPr id="24" name="Parallelogram 23">
            <a:extLst>
              <a:ext uri="{FF2B5EF4-FFF2-40B4-BE49-F238E27FC236}">
                <a16:creationId xmlns:a16="http://schemas.microsoft.com/office/drawing/2014/main" id="{3C55A89A-6B30-E24B-BC1E-677ADED2765B}"/>
              </a:ext>
            </a:extLst>
          </p:cNvPr>
          <p:cNvSpPr/>
          <p:nvPr userDrawn="1"/>
        </p:nvSpPr>
        <p:spPr>
          <a:xfrm rot="10800000">
            <a:off x="2045152" y="181410"/>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 Placeholder 30">
            <a:extLst>
              <a:ext uri="{FF2B5EF4-FFF2-40B4-BE49-F238E27FC236}">
                <a16:creationId xmlns:a16="http://schemas.microsoft.com/office/drawing/2014/main" id="{DF904121-73BA-924C-8108-7ECE26762E86}"/>
              </a:ext>
            </a:extLst>
          </p:cNvPr>
          <p:cNvSpPr>
            <a:spLocks noGrp="1"/>
          </p:cNvSpPr>
          <p:nvPr>
            <p:ph type="body" sz="quarter" idx="12" hasCustomPrompt="1"/>
          </p:nvPr>
        </p:nvSpPr>
        <p:spPr>
          <a:xfrm>
            <a:off x="404611" y="3051764"/>
            <a:ext cx="5597115" cy="390525"/>
          </a:xfrm>
          <a:prstGeom prst="rect">
            <a:avLst/>
          </a:prstGeom>
        </p:spPr>
        <p:txBody>
          <a:bodyPr anchor="b">
            <a:noAutofit/>
          </a:bodyPr>
          <a:lstStyle>
            <a:lvl1pPr marL="0" indent="0" algn="l" defTabSz="914400" rtl="0" eaLnBrk="1" latinLnBrk="0" hangingPunct="1">
              <a:spcBef>
                <a:spcPct val="20000"/>
              </a:spcBef>
              <a:buClr>
                <a:schemeClr val="accent3"/>
              </a:buClr>
              <a:buFont typeface="Arial"/>
              <a:buNone/>
              <a:defRPr lang="en-US" sz="24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Subtitle Here</a:t>
            </a:r>
          </a:p>
        </p:txBody>
      </p:sp>
      <p:sp>
        <p:nvSpPr>
          <p:cNvPr id="8" name="Title 1">
            <a:extLst>
              <a:ext uri="{FF2B5EF4-FFF2-40B4-BE49-F238E27FC236}">
                <a16:creationId xmlns:a16="http://schemas.microsoft.com/office/drawing/2014/main" id="{426E2917-6ECB-BC4E-AEA3-6CA4AC9897C0}"/>
              </a:ext>
            </a:extLst>
          </p:cNvPr>
          <p:cNvSpPr>
            <a:spLocks noGrp="1"/>
          </p:cNvSpPr>
          <p:nvPr>
            <p:ph type="title" hasCustomPrompt="1"/>
          </p:nvPr>
        </p:nvSpPr>
        <p:spPr>
          <a:xfrm>
            <a:off x="404611" y="2324322"/>
            <a:ext cx="5597115" cy="614029"/>
          </a:xfrm>
          <a:prstGeom prst="rect">
            <a:avLst/>
          </a:prstGeom>
        </p:spPr>
        <p:txBody>
          <a:bodyPr anchor="b"/>
          <a:lstStyle>
            <a:lvl1pPr>
              <a:lnSpc>
                <a:spcPct val="90000"/>
              </a:lnSpc>
              <a:defRPr sz="4000" b="1" i="0">
                <a:solidFill>
                  <a:schemeClr val="tx1"/>
                </a:solidFill>
                <a:latin typeface="Segoe UI Semibold" panose="020B0502040204020203" pitchFamily="34" charset="0"/>
                <a:cs typeface="Segoe UI Semibold" panose="020B0502040204020203" pitchFamily="34" charset="0"/>
              </a:defRPr>
            </a:lvl1pPr>
          </a:lstStyle>
          <a:p>
            <a:r>
              <a:rPr lang="en-US" dirty="0"/>
              <a:t>Slide Title Here</a:t>
            </a:r>
          </a:p>
        </p:txBody>
      </p:sp>
      <p:sp>
        <p:nvSpPr>
          <p:cNvPr id="9" name="Text Placeholder 30">
            <a:extLst>
              <a:ext uri="{FF2B5EF4-FFF2-40B4-BE49-F238E27FC236}">
                <a16:creationId xmlns:a16="http://schemas.microsoft.com/office/drawing/2014/main" id="{5562D78F-40CC-AD41-BD0E-33C79FC561E5}"/>
              </a:ext>
            </a:extLst>
          </p:cNvPr>
          <p:cNvSpPr>
            <a:spLocks noGrp="1"/>
          </p:cNvSpPr>
          <p:nvPr>
            <p:ph type="body" sz="quarter" idx="22" hasCustomPrompt="1"/>
          </p:nvPr>
        </p:nvSpPr>
        <p:spPr>
          <a:xfrm>
            <a:off x="404611" y="4108958"/>
            <a:ext cx="5361151" cy="390525"/>
          </a:xfrm>
          <a:prstGeom prst="rect">
            <a:avLst/>
          </a:prstGeom>
        </p:spPr>
        <p:txBody>
          <a:bodyPr anchor="b">
            <a:noAutofit/>
          </a:bodyPr>
          <a:lstStyle>
            <a:lvl1pPr marL="0" indent="0" algn="l" defTabSz="914400" rtl="0" eaLnBrk="1" latinLnBrk="0" hangingPunct="1">
              <a:spcBef>
                <a:spcPct val="20000"/>
              </a:spcBef>
              <a:buClr>
                <a:schemeClr val="accent3"/>
              </a:buClr>
              <a:buFont typeface="Arial"/>
              <a:buNone/>
              <a:defRPr lang="en-US" sz="2400" b="0" i="0" kern="1200" dirty="0">
                <a:solidFill>
                  <a:schemeClr val="accent2"/>
                </a:solidFill>
                <a:latin typeface="Segoe UI" panose="020B0502040204020203" pitchFamily="34" charset="0"/>
                <a:ea typeface="Segoe UI" panose="020B0502040204020203" pitchFamily="34" charset="0"/>
                <a:cs typeface="Segoe UI"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Subtitle Here</a:t>
            </a:r>
          </a:p>
        </p:txBody>
      </p:sp>
      <p:pic>
        <p:nvPicPr>
          <p:cNvPr id="25" name="Picture 24">
            <a:extLst>
              <a:ext uri="{FF2B5EF4-FFF2-40B4-BE49-F238E27FC236}">
                <a16:creationId xmlns:a16="http://schemas.microsoft.com/office/drawing/2014/main" id="{B1C12340-F4A9-8F4A-BEDC-51AC310E2BE3}"/>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t="37575" b="36686"/>
          <a:stretch/>
        </p:blipFill>
        <p:spPr>
          <a:xfrm>
            <a:off x="269104" y="403820"/>
            <a:ext cx="3090561" cy="795485"/>
          </a:xfrm>
          <a:prstGeom prst="rect">
            <a:avLst/>
          </a:prstGeom>
        </p:spPr>
      </p:pic>
      <p:sp>
        <p:nvSpPr>
          <p:cNvPr id="10" name="Freeform 9">
            <a:extLst>
              <a:ext uri="{FF2B5EF4-FFF2-40B4-BE49-F238E27FC236}">
                <a16:creationId xmlns:a16="http://schemas.microsoft.com/office/drawing/2014/main" id="{307758F5-A90E-F74D-A2E8-E0824E9C9130}"/>
              </a:ext>
            </a:extLst>
          </p:cNvPr>
          <p:cNvSpPr/>
          <p:nvPr userDrawn="1"/>
        </p:nvSpPr>
        <p:spPr>
          <a:xfrm>
            <a:off x="5684961" y="3853775"/>
            <a:ext cx="973310" cy="724096"/>
          </a:xfrm>
          <a:custGeom>
            <a:avLst/>
            <a:gdLst>
              <a:gd name="connsiteX0" fmla="*/ 404317 w 522131"/>
              <a:gd name="connsiteY0" fmla="*/ 245120 h 388441"/>
              <a:gd name="connsiteX1" fmla="*/ 370847 w 522131"/>
              <a:gd name="connsiteY1" fmla="*/ 245120 h 388441"/>
              <a:gd name="connsiteX2" fmla="*/ 370847 w 522131"/>
              <a:gd name="connsiteY2" fmla="*/ 245120 h 388441"/>
              <a:gd name="connsiteX3" fmla="*/ 361476 w 522131"/>
              <a:gd name="connsiteY3" fmla="*/ 245120 h 388441"/>
              <a:gd name="connsiteX4" fmla="*/ 322651 w 522131"/>
              <a:gd name="connsiteY4" fmla="*/ 283964 h 388441"/>
              <a:gd name="connsiteX5" fmla="*/ 322651 w 522131"/>
              <a:gd name="connsiteY5" fmla="*/ 283964 h 388441"/>
              <a:gd name="connsiteX6" fmla="*/ 360137 w 522131"/>
              <a:gd name="connsiteY6" fmla="*/ 322808 h 388441"/>
              <a:gd name="connsiteX7" fmla="*/ 360137 w 522131"/>
              <a:gd name="connsiteY7" fmla="*/ 322808 h 388441"/>
              <a:gd name="connsiteX8" fmla="*/ 360806 w 522131"/>
              <a:gd name="connsiteY8" fmla="*/ 322808 h 388441"/>
              <a:gd name="connsiteX9" fmla="*/ 361476 w 522131"/>
              <a:gd name="connsiteY9" fmla="*/ 322808 h 388441"/>
              <a:gd name="connsiteX10" fmla="*/ 487992 w 522131"/>
              <a:gd name="connsiteY10" fmla="*/ 322808 h 388441"/>
              <a:gd name="connsiteX11" fmla="*/ 522801 w 522131"/>
              <a:gd name="connsiteY11" fmla="*/ 358304 h 388441"/>
              <a:gd name="connsiteX12" fmla="*/ 522801 w 522131"/>
              <a:gd name="connsiteY12" fmla="*/ 358304 h 388441"/>
              <a:gd name="connsiteX13" fmla="*/ 486654 w 522131"/>
              <a:gd name="connsiteY13" fmla="*/ 394469 h 388441"/>
              <a:gd name="connsiteX14" fmla="*/ 202828 w 522131"/>
              <a:gd name="connsiteY14" fmla="*/ 394469 h 388441"/>
              <a:gd name="connsiteX15" fmla="*/ 166680 w 522131"/>
              <a:gd name="connsiteY15" fmla="*/ 358304 h 388441"/>
              <a:gd name="connsiteX16" fmla="*/ 166680 w 522131"/>
              <a:gd name="connsiteY16" fmla="*/ 358304 h 388441"/>
              <a:gd name="connsiteX17" fmla="*/ 201489 w 522131"/>
              <a:gd name="connsiteY17" fmla="*/ 322808 h 388441"/>
              <a:gd name="connsiteX18" fmla="*/ 213538 w 522131"/>
              <a:gd name="connsiteY18" fmla="*/ 322808 h 388441"/>
              <a:gd name="connsiteX19" fmla="*/ 214208 w 522131"/>
              <a:gd name="connsiteY19" fmla="*/ 322808 h 388441"/>
              <a:gd name="connsiteX20" fmla="*/ 215547 w 522131"/>
              <a:gd name="connsiteY20" fmla="*/ 322808 h 388441"/>
              <a:gd name="connsiteX21" fmla="*/ 215547 w 522131"/>
              <a:gd name="connsiteY21" fmla="*/ 322808 h 388441"/>
              <a:gd name="connsiteX22" fmla="*/ 252364 w 522131"/>
              <a:gd name="connsiteY22" fmla="*/ 283964 h 388441"/>
              <a:gd name="connsiteX23" fmla="*/ 252364 w 522131"/>
              <a:gd name="connsiteY23" fmla="*/ 283964 h 388441"/>
              <a:gd name="connsiteX24" fmla="*/ 213538 w 522131"/>
              <a:gd name="connsiteY24" fmla="*/ 245120 h 388441"/>
              <a:gd name="connsiteX25" fmla="*/ 203497 w 522131"/>
              <a:gd name="connsiteY25" fmla="*/ 245120 h 388441"/>
              <a:gd name="connsiteX26" fmla="*/ 203497 w 522131"/>
              <a:gd name="connsiteY26" fmla="*/ 245120 h 388441"/>
              <a:gd name="connsiteX27" fmla="*/ 160656 w 522131"/>
              <a:gd name="connsiteY27" fmla="*/ 245120 h 388441"/>
              <a:gd name="connsiteX28" fmla="*/ 141913 w 522131"/>
              <a:gd name="connsiteY28" fmla="*/ 245120 h 388441"/>
              <a:gd name="connsiteX29" fmla="*/ 45519 w 522131"/>
              <a:gd name="connsiteY29" fmla="*/ 245120 h 388441"/>
              <a:gd name="connsiteX30" fmla="*/ 0 w 522131"/>
              <a:gd name="connsiteY30" fmla="*/ 199578 h 388441"/>
              <a:gd name="connsiteX31" fmla="*/ 45519 w 522131"/>
              <a:gd name="connsiteY31" fmla="*/ 154037 h 388441"/>
              <a:gd name="connsiteX32" fmla="*/ 140574 w 522131"/>
              <a:gd name="connsiteY32" fmla="*/ 154037 h 388441"/>
              <a:gd name="connsiteX33" fmla="*/ 159986 w 522131"/>
              <a:gd name="connsiteY33" fmla="*/ 154037 h 388441"/>
              <a:gd name="connsiteX34" fmla="*/ 176052 w 522131"/>
              <a:gd name="connsiteY34" fmla="*/ 154037 h 388441"/>
              <a:gd name="connsiteX35" fmla="*/ 217555 w 522131"/>
              <a:gd name="connsiteY35" fmla="*/ 112514 h 388441"/>
              <a:gd name="connsiteX36" fmla="*/ 176721 w 522131"/>
              <a:gd name="connsiteY36" fmla="*/ 72330 h 388441"/>
              <a:gd name="connsiteX37" fmla="*/ 145929 w 522131"/>
              <a:gd name="connsiteY37" fmla="*/ 72330 h 388441"/>
              <a:gd name="connsiteX38" fmla="*/ 109782 w 522131"/>
              <a:gd name="connsiteY38" fmla="*/ 36165 h 388441"/>
              <a:gd name="connsiteX39" fmla="*/ 145929 w 522131"/>
              <a:gd name="connsiteY39" fmla="*/ 0 h 388441"/>
              <a:gd name="connsiteX40" fmla="*/ 392938 w 522131"/>
              <a:gd name="connsiteY40" fmla="*/ 0 h 388441"/>
              <a:gd name="connsiteX41" fmla="*/ 429755 w 522131"/>
              <a:gd name="connsiteY41" fmla="*/ 36835 h 388441"/>
              <a:gd name="connsiteX42" fmla="*/ 393607 w 522131"/>
              <a:gd name="connsiteY42" fmla="*/ 71661 h 388441"/>
              <a:gd name="connsiteX43" fmla="*/ 374864 w 522131"/>
              <a:gd name="connsiteY43" fmla="*/ 71661 h 388441"/>
              <a:gd name="connsiteX44" fmla="*/ 333361 w 522131"/>
              <a:gd name="connsiteY44" fmla="*/ 113184 h 388441"/>
              <a:gd name="connsiteX45" fmla="*/ 333361 w 522131"/>
              <a:gd name="connsiteY45" fmla="*/ 118541 h 388441"/>
              <a:gd name="connsiteX46" fmla="*/ 368839 w 522131"/>
              <a:gd name="connsiteY46" fmla="*/ 154037 h 388441"/>
              <a:gd name="connsiteX47" fmla="*/ 402309 w 522131"/>
              <a:gd name="connsiteY47" fmla="*/ 154037 h 388441"/>
              <a:gd name="connsiteX48" fmla="*/ 447828 w 522131"/>
              <a:gd name="connsiteY48" fmla="*/ 199578 h 388441"/>
              <a:gd name="connsiteX49" fmla="*/ 404317 w 522131"/>
              <a:gd name="connsiteY49" fmla="*/ 245120 h 388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522131" h="388441">
                <a:moveTo>
                  <a:pt x="404317" y="245120"/>
                </a:moveTo>
                <a:lnTo>
                  <a:pt x="370847" y="245120"/>
                </a:lnTo>
                <a:cubicBezTo>
                  <a:pt x="370847" y="245120"/>
                  <a:pt x="370847" y="245120"/>
                  <a:pt x="370847" y="245120"/>
                </a:cubicBezTo>
                <a:lnTo>
                  <a:pt x="361476" y="245120"/>
                </a:lnTo>
                <a:cubicBezTo>
                  <a:pt x="340055" y="245120"/>
                  <a:pt x="322651" y="262533"/>
                  <a:pt x="322651" y="283964"/>
                </a:cubicBezTo>
                <a:lnTo>
                  <a:pt x="322651" y="283964"/>
                </a:lnTo>
                <a:cubicBezTo>
                  <a:pt x="322651" y="304726"/>
                  <a:pt x="339386" y="322138"/>
                  <a:pt x="360137" y="322808"/>
                </a:cubicBezTo>
                <a:lnTo>
                  <a:pt x="360137" y="322808"/>
                </a:lnTo>
                <a:lnTo>
                  <a:pt x="360806" y="322808"/>
                </a:lnTo>
                <a:cubicBezTo>
                  <a:pt x="360806" y="322808"/>
                  <a:pt x="361476" y="322808"/>
                  <a:pt x="361476" y="322808"/>
                </a:cubicBezTo>
                <a:lnTo>
                  <a:pt x="487992" y="322808"/>
                </a:lnTo>
                <a:cubicBezTo>
                  <a:pt x="507405" y="323478"/>
                  <a:pt x="522801" y="338881"/>
                  <a:pt x="522801" y="358304"/>
                </a:cubicBezTo>
                <a:lnTo>
                  <a:pt x="522801" y="358304"/>
                </a:lnTo>
                <a:cubicBezTo>
                  <a:pt x="522801" y="378396"/>
                  <a:pt x="506736" y="394469"/>
                  <a:pt x="486654" y="394469"/>
                </a:cubicBezTo>
                <a:lnTo>
                  <a:pt x="202828" y="394469"/>
                </a:lnTo>
                <a:cubicBezTo>
                  <a:pt x="182746" y="394469"/>
                  <a:pt x="166680" y="378396"/>
                  <a:pt x="166680" y="358304"/>
                </a:cubicBezTo>
                <a:lnTo>
                  <a:pt x="166680" y="358304"/>
                </a:lnTo>
                <a:cubicBezTo>
                  <a:pt x="166680" y="338881"/>
                  <a:pt x="182077" y="322808"/>
                  <a:pt x="201489" y="322808"/>
                </a:cubicBezTo>
                <a:lnTo>
                  <a:pt x="213538" y="322808"/>
                </a:lnTo>
                <a:cubicBezTo>
                  <a:pt x="213538" y="322808"/>
                  <a:pt x="214208" y="322808"/>
                  <a:pt x="214208" y="322808"/>
                </a:cubicBezTo>
                <a:lnTo>
                  <a:pt x="215547" y="322808"/>
                </a:lnTo>
                <a:lnTo>
                  <a:pt x="215547" y="322808"/>
                </a:lnTo>
                <a:cubicBezTo>
                  <a:pt x="235629" y="321469"/>
                  <a:pt x="252364" y="304726"/>
                  <a:pt x="252364" y="283964"/>
                </a:cubicBezTo>
                <a:lnTo>
                  <a:pt x="252364" y="283964"/>
                </a:lnTo>
                <a:cubicBezTo>
                  <a:pt x="252364" y="262533"/>
                  <a:pt x="234959" y="245120"/>
                  <a:pt x="213538" y="245120"/>
                </a:cubicBezTo>
                <a:lnTo>
                  <a:pt x="203497" y="245120"/>
                </a:lnTo>
                <a:cubicBezTo>
                  <a:pt x="203497" y="245120"/>
                  <a:pt x="203497" y="245120"/>
                  <a:pt x="203497" y="245120"/>
                </a:cubicBezTo>
                <a:lnTo>
                  <a:pt x="160656" y="245120"/>
                </a:lnTo>
                <a:lnTo>
                  <a:pt x="141913" y="245120"/>
                </a:lnTo>
                <a:lnTo>
                  <a:pt x="45519" y="245120"/>
                </a:lnTo>
                <a:cubicBezTo>
                  <a:pt x="20082" y="245120"/>
                  <a:pt x="0" y="224358"/>
                  <a:pt x="0" y="199578"/>
                </a:cubicBezTo>
                <a:cubicBezTo>
                  <a:pt x="0" y="174129"/>
                  <a:pt x="20751" y="154037"/>
                  <a:pt x="45519" y="154037"/>
                </a:cubicBezTo>
                <a:lnTo>
                  <a:pt x="140574" y="154037"/>
                </a:lnTo>
                <a:lnTo>
                  <a:pt x="159986" y="154037"/>
                </a:lnTo>
                <a:lnTo>
                  <a:pt x="176052" y="154037"/>
                </a:lnTo>
                <a:cubicBezTo>
                  <a:pt x="198812" y="154037"/>
                  <a:pt x="218224" y="135285"/>
                  <a:pt x="217555" y="112514"/>
                </a:cubicBezTo>
                <a:cubicBezTo>
                  <a:pt x="216885" y="90413"/>
                  <a:pt x="198812" y="72330"/>
                  <a:pt x="176721" y="72330"/>
                </a:cubicBezTo>
                <a:lnTo>
                  <a:pt x="145929" y="72330"/>
                </a:lnTo>
                <a:cubicBezTo>
                  <a:pt x="125847" y="72330"/>
                  <a:pt x="109782" y="56257"/>
                  <a:pt x="109782" y="36165"/>
                </a:cubicBezTo>
                <a:cubicBezTo>
                  <a:pt x="109782" y="16073"/>
                  <a:pt x="125847" y="0"/>
                  <a:pt x="145929" y="0"/>
                </a:cubicBezTo>
                <a:lnTo>
                  <a:pt x="392938" y="0"/>
                </a:lnTo>
                <a:cubicBezTo>
                  <a:pt x="413020" y="0"/>
                  <a:pt x="429755" y="16743"/>
                  <a:pt x="429755" y="36835"/>
                </a:cubicBezTo>
                <a:cubicBezTo>
                  <a:pt x="429085" y="56257"/>
                  <a:pt x="413689" y="71661"/>
                  <a:pt x="393607" y="71661"/>
                </a:cubicBezTo>
                <a:lnTo>
                  <a:pt x="374864" y="71661"/>
                </a:lnTo>
                <a:cubicBezTo>
                  <a:pt x="352104" y="71661"/>
                  <a:pt x="333361" y="90413"/>
                  <a:pt x="333361" y="113184"/>
                </a:cubicBezTo>
                <a:lnTo>
                  <a:pt x="333361" y="118541"/>
                </a:lnTo>
                <a:cubicBezTo>
                  <a:pt x="333361" y="137964"/>
                  <a:pt x="349427" y="154037"/>
                  <a:pt x="368839" y="154037"/>
                </a:cubicBezTo>
                <a:lnTo>
                  <a:pt x="402309" y="154037"/>
                </a:lnTo>
                <a:cubicBezTo>
                  <a:pt x="427746" y="154037"/>
                  <a:pt x="447828" y="174798"/>
                  <a:pt x="447828" y="199578"/>
                </a:cubicBezTo>
                <a:cubicBezTo>
                  <a:pt x="450506" y="224358"/>
                  <a:pt x="429755" y="245120"/>
                  <a:pt x="404317" y="245120"/>
                </a:cubicBezTo>
                <a:close/>
              </a:path>
            </a:pathLst>
          </a:custGeom>
          <a:gradFill>
            <a:gsLst>
              <a:gs pos="0">
                <a:schemeClr val="accent1"/>
              </a:gs>
              <a:gs pos="65000">
                <a:schemeClr val="accent2"/>
              </a:gs>
            </a:gsLst>
            <a:lin ang="2700000" scaled="0"/>
          </a:gradFill>
          <a:ln w="6694" cap="flat">
            <a:noFill/>
            <a:prstDash val="solid"/>
            <a:miter/>
          </a:ln>
        </p:spPr>
        <p:txBody>
          <a:bodyPr rtlCol="0" anchor="ctr"/>
          <a:lstStyle/>
          <a:p>
            <a:endParaRPr lang="en-US"/>
          </a:p>
        </p:txBody>
      </p:sp>
    </p:spTree>
    <p:extLst>
      <p:ext uri="{BB962C8B-B14F-4D97-AF65-F5344CB8AC3E}">
        <p14:creationId xmlns:p14="http://schemas.microsoft.com/office/powerpoint/2010/main" val="35176559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389D7B-56E9-8B9B-A02C-03FC61E2971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C992067-74F3-C468-0C4B-5FCDF7E18A0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B49E68-6DC8-BF32-44E1-12C342131701}"/>
              </a:ext>
            </a:extLst>
          </p:cNvPr>
          <p:cNvSpPr>
            <a:spLocks noGrp="1"/>
          </p:cNvSpPr>
          <p:nvPr>
            <p:ph type="dt" sz="half" idx="10"/>
          </p:nvPr>
        </p:nvSpPr>
        <p:spPr/>
        <p:txBody>
          <a:bodyPr/>
          <a:lstStyle/>
          <a:p>
            <a:fld id="{DC86EEF7-ADF7-49AE-B9AC-CAEF7FBBBE24}" type="datetimeFigureOut">
              <a:rPr lang="en-US" smtClean="0"/>
              <a:t>12/4/2022</a:t>
            </a:fld>
            <a:endParaRPr lang="en-US"/>
          </a:p>
        </p:txBody>
      </p:sp>
      <p:sp>
        <p:nvSpPr>
          <p:cNvPr id="5" name="Footer Placeholder 4">
            <a:extLst>
              <a:ext uri="{FF2B5EF4-FFF2-40B4-BE49-F238E27FC236}">
                <a16:creationId xmlns:a16="http://schemas.microsoft.com/office/drawing/2014/main" id="{F59EA6CC-C133-F923-8200-29D3889C799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EFEF1D0-BB50-C215-3C8B-EB507FAA14ED}"/>
              </a:ext>
            </a:extLst>
          </p:cNvPr>
          <p:cNvSpPr>
            <a:spLocks noGrp="1"/>
          </p:cNvSpPr>
          <p:nvPr>
            <p:ph type="sldNum" sz="quarter" idx="12"/>
          </p:nvPr>
        </p:nvSpPr>
        <p:spPr/>
        <p:txBody>
          <a:bodyPr/>
          <a:lstStyle/>
          <a:p>
            <a:fld id="{FDF39319-9AAB-47D2-A504-E99D26CC3164}" type="slidenum">
              <a:rPr lang="en-US" smtClean="0"/>
              <a:t>‹#›</a:t>
            </a:fld>
            <a:endParaRPr lang="en-US"/>
          </a:p>
        </p:txBody>
      </p:sp>
    </p:spTree>
    <p:extLst>
      <p:ext uri="{BB962C8B-B14F-4D97-AF65-F5344CB8AC3E}">
        <p14:creationId xmlns:p14="http://schemas.microsoft.com/office/powerpoint/2010/main" val="158491921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8BF0599-25A8-FE16-1406-394D12B65ED7}"/>
              </a:ext>
            </a:extLst>
          </p:cNvPr>
          <p:cNvSpPr>
            <a:spLocks noGrp="1"/>
          </p:cNvSpPr>
          <p:nvPr>
            <p:ph type="title" orient="vert"/>
          </p:nvPr>
        </p:nvSpPr>
        <p:spPr>
          <a:xfrm>
            <a:off x="6543675" y="273844"/>
            <a:ext cx="1971675" cy="4358879"/>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9F3DC88-11F9-23E2-F28C-1B934F9D309F}"/>
              </a:ext>
            </a:extLst>
          </p:cNvPr>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39F9F68-FE2B-FDD7-9012-9754AA04B8CE}"/>
              </a:ext>
            </a:extLst>
          </p:cNvPr>
          <p:cNvSpPr>
            <a:spLocks noGrp="1"/>
          </p:cNvSpPr>
          <p:nvPr>
            <p:ph type="dt" sz="half" idx="10"/>
          </p:nvPr>
        </p:nvSpPr>
        <p:spPr/>
        <p:txBody>
          <a:bodyPr/>
          <a:lstStyle/>
          <a:p>
            <a:fld id="{DC86EEF7-ADF7-49AE-B9AC-CAEF7FBBBE24}" type="datetimeFigureOut">
              <a:rPr lang="en-US" smtClean="0"/>
              <a:t>12/4/2022</a:t>
            </a:fld>
            <a:endParaRPr lang="en-US"/>
          </a:p>
        </p:txBody>
      </p:sp>
      <p:sp>
        <p:nvSpPr>
          <p:cNvPr id="5" name="Footer Placeholder 4">
            <a:extLst>
              <a:ext uri="{FF2B5EF4-FFF2-40B4-BE49-F238E27FC236}">
                <a16:creationId xmlns:a16="http://schemas.microsoft.com/office/drawing/2014/main" id="{D0EDCE32-00F0-51F3-96AE-B59217CDF26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25BD583-F3E4-3789-FE57-E3C4DFD6760D}"/>
              </a:ext>
            </a:extLst>
          </p:cNvPr>
          <p:cNvSpPr>
            <a:spLocks noGrp="1"/>
          </p:cNvSpPr>
          <p:nvPr>
            <p:ph type="sldNum" sz="quarter" idx="12"/>
          </p:nvPr>
        </p:nvSpPr>
        <p:spPr/>
        <p:txBody>
          <a:bodyPr/>
          <a:lstStyle/>
          <a:p>
            <a:fld id="{FDF39319-9AAB-47D2-A504-E99D26CC3164}" type="slidenum">
              <a:rPr lang="en-US" smtClean="0"/>
              <a:t>‹#›</a:t>
            </a:fld>
            <a:endParaRPr lang="en-US"/>
          </a:p>
        </p:txBody>
      </p:sp>
    </p:spTree>
    <p:extLst>
      <p:ext uri="{BB962C8B-B14F-4D97-AF65-F5344CB8AC3E}">
        <p14:creationId xmlns:p14="http://schemas.microsoft.com/office/powerpoint/2010/main" val="34711931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ilence Cell Phones">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33C1DC34-C3C7-5445-9EF1-200C57002BB1}"/>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1719" r="17900"/>
          <a:stretch/>
        </p:blipFill>
        <p:spPr>
          <a:xfrm>
            <a:off x="3930416" y="201973"/>
            <a:ext cx="5023816" cy="4758643"/>
          </a:xfrm>
          <a:prstGeom prst="rect">
            <a:avLst/>
          </a:prstGeom>
        </p:spPr>
      </p:pic>
      <p:sp>
        <p:nvSpPr>
          <p:cNvPr id="12" name="Parallelogram 11">
            <a:extLst>
              <a:ext uri="{FF2B5EF4-FFF2-40B4-BE49-F238E27FC236}">
                <a16:creationId xmlns:a16="http://schemas.microsoft.com/office/drawing/2014/main" id="{FBF0EDDB-346E-134D-9527-00CB29377E11}"/>
              </a:ext>
            </a:extLst>
          </p:cNvPr>
          <p:cNvSpPr/>
          <p:nvPr userDrawn="1"/>
        </p:nvSpPr>
        <p:spPr>
          <a:xfrm rot="10800000">
            <a:off x="509007" y="182880"/>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DE44F601-D847-A649-83DF-0D1EBB83586B}"/>
              </a:ext>
            </a:extLst>
          </p:cNvPr>
          <p:cNvGrpSpPr/>
          <p:nvPr userDrawn="1"/>
        </p:nvGrpSpPr>
        <p:grpSpPr>
          <a:xfrm>
            <a:off x="422683" y="1171625"/>
            <a:ext cx="1039075" cy="1039075"/>
            <a:chOff x="425054" y="818275"/>
            <a:chExt cx="1414197" cy="1414197"/>
          </a:xfrm>
        </p:grpSpPr>
        <p:sp>
          <p:nvSpPr>
            <p:cNvPr id="14" name="Oval 13">
              <a:extLst>
                <a:ext uri="{FF2B5EF4-FFF2-40B4-BE49-F238E27FC236}">
                  <a16:creationId xmlns:a16="http://schemas.microsoft.com/office/drawing/2014/main" id="{5459D97B-E0DE-414D-983A-65EFDDAC9448}"/>
                </a:ext>
              </a:extLst>
            </p:cNvPr>
            <p:cNvSpPr/>
            <p:nvPr/>
          </p:nvSpPr>
          <p:spPr>
            <a:xfrm>
              <a:off x="425054" y="818275"/>
              <a:ext cx="1414197" cy="1414197"/>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6E0925DA-32A3-5240-931A-B337E84FA3EB}"/>
                </a:ext>
              </a:extLst>
            </p:cNvPr>
            <p:cNvGrpSpPr/>
            <p:nvPr/>
          </p:nvGrpSpPr>
          <p:grpSpPr>
            <a:xfrm>
              <a:off x="889416" y="1069986"/>
              <a:ext cx="484682" cy="930763"/>
              <a:chOff x="889416" y="1069986"/>
              <a:chExt cx="484682" cy="930763"/>
            </a:xfrm>
          </p:grpSpPr>
          <p:sp>
            <p:nvSpPr>
              <p:cNvPr id="17" name="Rounded Rectangle 16">
                <a:extLst>
                  <a:ext uri="{FF2B5EF4-FFF2-40B4-BE49-F238E27FC236}">
                    <a16:creationId xmlns:a16="http://schemas.microsoft.com/office/drawing/2014/main" id="{C9CF25D6-1F1B-9B49-850B-FB27A54F70EE}"/>
                  </a:ext>
                </a:extLst>
              </p:cNvPr>
              <p:cNvSpPr/>
              <p:nvPr/>
            </p:nvSpPr>
            <p:spPr>
              <a:xfrm>
                <a:off x="892418" y="1069986"/>
                <a:ext cx="478678" cy="930763"/>
              </a:xfrm>
              <a:prstGeom prst="round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EF408751-3EDE-994F-9B8B-AF716E0E874B}"/>
                  </a:ext>
                </a:extLst>
              </p:cNvPr>
              <p:cNvCxnSpPr/>
              <p:nvPr/>
            </p:nvCxnSpPr>
            <p:spPr>
              <a:xfrm>
                <a:off x="889416" y="1893757"/>
                <a:ext cx="484682"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DFC77E72-0337-2140-B47C-4F9B11D712FB}"/>
                  </a:ext>
                </a:extLst>
              </p:cNvPr>
              <p:cNvCxnSpPr/>
              <p:nvPr/>
            </p:nvCxnSpPr>
            <p:spPr>
              <a:xfrm>
                <a:off x="889416" y="1179226"/>
                <a:ext cx="484682"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A144BEED-A4F1-D440-9A08-FBCBF1012749}"/>
                  </a:ext>
                </a:extLst>
              </p:cNvPr>
              <p:cNvCxnSpPr>
                <a:cxnSpLocks/>
              </p:cNvCxnSpPr>
              <p:nvPr/>
            </p:nvCxnSpPr>
            <p:spPr>
              <a:xfrm>
                <a:off x="1031823" y="1129259"/>
                <a:ext cx="199869"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13073FB7-0225-A44C-8F10-6B1A7862B253}"/>
                  </a:ext>
                </a:extLst>
              </p:cNvPr>
              <p:cNvCxnSpPr>
                <a:cxnSpLocks/>
              </p:cNvCxnSpPr>
              <p:nvPr/>
            </p:nvCxnSpPr>
            <p:spPr>
              <a:xfrm>
                <a:off x="1079291" y="1938728"/>
                <a:ext cx="104933" cy="0"/>
              </a:xfrm>
              <a:prstGeom prst="line">
                <a:avLst/>
              </a:prstGeom>
              <a:ln w="25400"/>
            </p:spPr>
            <p:style>
              <a:lnRef idx="1">
                <a:schemeClr val="accent1"/>
              </a:lnRef>
              <a:fillRef idx="0">
                <a:schemeClr val="accent1"/>
              </a:fillRef>
              <a:effectRef idx="0">
                <a:schemeClr val="accent1"/>
              </a:effectRef>
              <a:fontRef idx="minor">
                <a:schemeClr val="tx1"/>
              </a:fontRef>
            </p:style>
          </p:cxnSp>
        </p:grpSp>
        <p:cxnSp>
          <p:nvCxnSpPr>
            <p:cNvPr id="16" name="Straight Connector 15">
              <a:extLst>
                <a:ext uri="{FF2B5EF4-FFF2-40B4-BE49-F238E27FC236}">
                  <a16:creationId xmlns:a16="http://schemas.microsoft.com/office/drawing/2014/main" id="{8F05E43F-EE51-BC48-8BBD-30158EBA05F0}"/>
                </a:ext>
              </a:extLst>
            </p:cNvPr>
            <p:cNvCxnSpPr>
              <a:stCxn id="14" idx="7"/>
              <a:endCxn id="14" idx="3"/>
            </p:cNvCxnSpPr>
            <p:nvPr/>
          </p:nvCxnSpPr>
          <p:spPr>
            <a:xfrm flipH="1">
              <a:off x="632158" y="1025379"/>
              <a:ext cx="999989" cy="999989"/>
            </a:xfrm>
            <a:prstGeom prst="line">
              <a:avLst/>
            </a:prstGeom>
            <a:ln w="25400"/>
          </p:spPr>
          <p:style>
            <a:lnRef idx="1">
              <a:schemeClr val="accent1"/>
            </a:lnRef>
            <a:fillRef idx="0">
              <a:schemeClr val="accent1"/>
            </a:fillRef>
            <a:effectRef idx="0">
              <a:schemeClr val="accent1"/>
            </a:effectRef>
            <a:fontRef idx="minor">
              <a:schemeClr val="tx1"/>
            </a:fontRef>
          </p:style>
        </p:cxnSp>
      </p:grpSp>
      <p:sp>
        <p:nvSpPr>
          <p:cNvPr id="22" name="Title 3">
            <a:extLst>
              <a:ext uri="{FF2B5EF4-FFF2-40B4-BE49-F238E27FC236}">
                <a16:creationId xmlns:a16="http://schemas.microsoft.com/office/drawing/2014/main" id="{D065EA19-EE47-E341-9F69-B3215335897E}"/>
              </a:ext>
            </a:extLst>
          </p:cNvPr>
          <p:cNvSpPr txBox="1">
            <a:spLocks/>
          </p:cNvSpPr>
          <p:nvPr userDrawn="1"/>
        </p:nvSpPr>
        <p:spPr>
          <a:xfrm>
            <a:off x="291769" y="2571750"/>
            <a:ext cx="4008209" cy="1352488"/>
          </a:xfrm>
          <a:prstGeom prst="rect">
            <a:avLst/>
          </a:prstGeom>
        </p:spPr>
        <p:txBody>
          <a:bodyPr anchor="ct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a:lstStyle>
          <a:p>
            <a:pPr>
              <a:lnSpc>
                <a:spcPct val="90000"/>
              </a:lnSpc>
            </a:pPr>
            <a:r>
              <a:rPr lang="en-US" sz="4000" b="1" dirty="0">
                <a:latin typeface="Segoe UI Semibold" panose="020B0502040204020203" pitchFamily="34" charset="0"/>
                <a:cs typeface="Segoe UI Semibold" panose="020B0502040204020203" pitchFamily="34" charset="0"/>
              </a:rPr>
              <a:t>Please silence cell phones</a:t>
            </a:r>
          </a:p>
        </p:txBody>
      </p:sp>
    </p:spTree>
    <p:extLst>
      <p:ext uri="{BB962C8B-B14F-4D97-AF65-F5344CB8AC3E}">
        <p14:creationId xmlns:p14="http://schemas.microsoft.com/office/powerpoint/2010/main" val="7411312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Explore PASS">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B6092B34-0719-954D-BD70-F632853B275F}"/>
              </a:ext>
            </a:extLst>
          </p:cNvPr>
          <p:cNvGrpSpPr/>
          <p:nvPr userDrawn="1"/>
        </p:nvGrpSpPr>
        <p:grpSpPr>
          <a:xfrm>
            <a:off x="3153809" y="182880"/>
            <a:ext cx="5807311" cy="4777740"/>
            <a:chOff x="3153809" y="182880"/>
            <a:chExt cx="5807311" cy="4777740"/>
          </a:xfrm>
          <a:solidFill>
            <a:schemeClr val="bg2">
              <a:lumMod val="95000"/>
            </a:schemeClr>
          </a:solidFill>
        </p:grpSpPr>
        <p:sp>
          <p:nvSpPr>
            <p:cNvPr id="3" name="Parallelogram 2">
              <a:extLst>
                <a:ext uri="{FF2B5EF4-FFF2-40B4-BE49-F238E27FC236}">
                  <a16:creationId xmlns:a16="http://schemas.microsoft.com/office/drawing/2014/main" id="{EC10AB2A-2CD8-8D4F-B676-A00C3E2C3F96}"/>
                </a:ext>
              </a:extLst>
            </p:cNvPr>
            <p:cNvSpPr/>
            <p:nvPr/>
          </p:nvSpPr>
          <p:spPr>
            <a:xfrm>
              <a:off x="3153809" y="182881"/>
              <a:ext cx="4894891" cy="4777739"/>
            </a:xfrm>
            <a:prstGeom prst="parallelogram">
              <a:avLst>
                <a:gd name="adj" fmla="val 1741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E2209F51-F439-1D48-847E-86FC79FF4F94}"/>
                </a:ext>
              </a:extLst>
            </p:cNvPr>
            <p:cNvSpPr/>
            <p:nvPr/>
          </p:nvSpPr>
          <p:spPr>
            <a:xfrm flipH="1">
              <a:off x="6318988" y="182880"/>
              <a:ext cx="2642132" cy="47777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 name="Title 3">
            <a:extLst>
              <a:ext uri="{FF2B5EF4-FFF2-40B4-BE49-F238E27FC236}">
                <a16:creationId xmlns:a16="http://schemas.microsoft.com/office/drawing/2014/main" id="{9E2A22BE-54A2-DD4C-8D71-BD02476EBACF}"/>
              </a:ext>
            </a:extLst>
          </p:cNvPr>
          <p:cNvSpPr txBox="1">
            <a:spLocks/>
          </p:cNvSpPr>
          <p:nvPr userDrawn="1"/>
        </p:nvSpPr>
        <p:spPr>
          <a:xfrm>
            <a:off x="312745" y="1805286"/>
            <a:ext cx="2883822" cy="862754"/>
          </a:xfrm>
          <a:prstGeom prst="rect">
            <a:avLst/>
          </a:prstGeom>
        </p:spPr>
        <p:txBody>
          <a:bodyPr anchor="t"/>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a:lstStyle>
          <a:p>
            <a:pPr>
              <a:lnSpc>
                <a:spcPct val="90000"/>
              </a:lnSpc>
            </a:pPr>
            <a:r>
              <a:rPr lang="en-US" sz="2800" dirty="0">
                <a:latin typeface="+mj-lt"/>
                <a:cs typeface="Segoe UI Semibold" panose="020B0502040204020203" pitchFamily="34" charset="0"/>
              </a:rPr>
              <a:t>everything PASS has to offer</a:t>
            </a:r>
          </a:p>
        </p:txBody>
      </p:sp>
      <p:pic>
        <p:nvPicPr>
          <p:cNvPr id="6" name="Picture 5">
            <a:extLst>
              <a:ext uri="{FF2B5EF4-FFF2-40B4-BE49-F238E27FC236}">
                <a16:creationId xmlns:a16="http://schemas.microsoft.com/office/drawing/2014/main" id="{65345A65-674C-9845-94AC-654DF72D7875}"/>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829569" y="392647"/>
            <a:ext cx="1241920" cy="1241920"/>
          </a:xfrm>
          <a:prstGeom prst="rect">
            <a:avLst/>
          </a:prstGeom>
        </p:spPr>
      </p:pic>
      <p:pic>
        <p:nvPicPr>
          <p:cNvPr id="7" name="Picture 6">
            <a:extLst>
              <a:ext uri="{FF2B5EF4-FFF2-40B4-BE49-F238E27FC236}">
                <a16:creationId xmlns:a16="http://schemas.microsoft.com/office/drawing/2014/main" id="{A3078421-44F5-894B-8ADB-34729C88BC1E}"/>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4245016" y="553003"/>
            <a:ext cx="1005250" cy="1005250"/>
          </a:xfrm>
          <a:prstGeom prst="rect">
            <a:avLst/>
          </a:prstGeom>
        </p:spPr>
      </p:pic>
      <p:pic>
        <p:nvPicPr>
          <p:cNvPr id="8" name="Picture 7">
            <a:extLst>
              <a:ext uri="{FF2B5EF4-FFF2-40B4-BE49-F238E27FC236}">
                <a16:creationId xmlns:a16="http://schemas.microsoft.com/office/drawing/2014/main" id="{0223F339-62FC-DB43-8492-A5BE02F5B1F0}"/>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7447627" y="442642"/>
            <a:ext cx="1241920" cy="1241920"/>
          </a:xfrm>
          <a:prstGeom prst="rect">
            <a:avLst/>
          </a:prstGeom>
        </p:spPr>
      </p:pic>
      <p:pic>
        <p:nvPicPr>
          <p:cNvPr id="9" name="Picture 8">
            <a:extLst>
              <a:ext uri="{FF2B5EF4-FFF2-40B4-BE49-F238E27FC236}">
                <a16:creationId xmlns:a16="http://schemas.microsoft.com/office/drawing/2014/main" id="{25380530-E681-8643-88A9-D8A522E5456D}"/>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4126681" y="2892279"/>
            <a:ext cx="1241920" cy="1241920"/>
          </a:xfrm>
          <a:prstGeom prst="rect">
            <a:avLst/>
          </a:prstGeom>
        </p:spPr>
      </p:pic>
      <p:pic>
        <p:nvPicPr>
          <p:cNvPr id="10" name="Picture 9">
            <a:extLst>
              <a:ext uri="{FF2B5EF4-FFF2-40B4-BE49-F238E27FC236}">
                <a16:creationId xmlns:a16="http://schemas.microsoft.com/office/drawing/2014/main" id="{211DBD8D-AB01-B840-A6C8-69D148B77EA8}"/>
              </a:ext>
            </a:extLst>
          </p:cNvPr>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5829569" y="2874933"/>
            <a:ext cx="1241920" cy="1241920"/>
          </a:xfrm>
          <a:prstGeom prst="rect">
            <a:avLst/>
          </a:prstGeom>
        </p:spPr>
      </p:pic>
      <p:pic>
        <p:nvPicPr>
          <p:cNvPr id="11" name="Picture 10">
            <a:extLst>
              <a:ext uri="{FF2B5EF4-FFF2-40B4-BE49-F238E27FC236}">
                <a16:creationId xmlns:a16="http://schemas.microsoft.com/office/drawing/2014/main" id="{0B701307-FEF6-0542-BF6B-42FB871C4A5C}"/>
              </a:ext>
            </a:extLst>
          </p:cNvPr>
          <p:cNvPicPr>
            <a:picLocks noChangeAspect="1"/>
          </p:cNvPicPr>
          <p:nvPr userDrawn="1"/>
        </p:nvPicPr>
        <p:blipFill>
          <a:blip r:embed="rId7" cstate="print">
            <a:extLst>
              <a:ext uri="{28A0092B-C50C-407E-A947-70E740481C1C}">
                <a14:useLocalDpi xmlns:a14="http://schemas.microsoft.com/office/drawing/2010/main"/>
              </a:ext>
            </a:extLst>
          </a:blip>
          <a:stretch>
            <a:fillRect/>
          </a:stretch>
        </p:blipFill>
        <p:spPr>
          <a:xfrm>
            <a:off x="7682472" y="3179938"/>
            <a:ext cx="772230" cy="702027"/>
          </a:xfrm>
          <a:prstGeom prst="rect">
            <a:avLst/>
          </a:prstGeom>
        </p:spPr>
      </p:pic>
      <p:sp>
        <p:nvSpPr>
          <p:cNvPr id="12" name="Rectangle 11">
            <a:hlinkClick r:id="rId8"/>
            <a:extLst>
              <a:ext uri="{FF2B5EF4-FFF2-40B4-BE49-F238E27FC236}">
                <a16:creationId xmlns:a16="http://schemas.microsoft.com/office/drawing/2014/main" id="{E1C57803-55DC-614F-AED4-976CC1A89A37}"/>
              </a:ext>
            </a:extLst>
          </p:cNvPr>
          <p:cNvSpPr/>
          <p:nvPr userDrawn="1"/>
        </p:nvSpPr>
        <p:spPr>
          <a:xfrm>
            <a:off x="4030553" y="1602678"/>
            <a:ext cx="1434176" cy="41196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00" b="1" i="0" dirty="0">
                <a:solidFill>
                  <a:schemeClr val="tx1"/>
                </a:solidFill>
                <a:latin typeface="Segoe UI Semibold" panose="020B0502040204020203" pitchFamily="34" charset="0"/>
                <a:cs typeface="Segoe UI Semibold" panose="020B0502040204020203" pitchFamily="34" charset="0"/>
              </a:rPr>
              <a:t>Free online webinar events </a:t>
            </a:r>
          </a:p>
        </p:txBody>
      </p:sp>
      <p:sp>
        <p:nvSpPr>
          <p:cNvPr id="13" name="Rectangle 12">
            <a:hlinkClick r:id="rId9"/>
            <a:extLst>
              <a:ext uri="{FF2B5EF4-FFF2-40B4-BE49-F238E27FC236}">
                <a16:creationId xmlns:a16="http://schemas.microsoft.com/office/drawing/2014/main" id="{BBFD1540-DCEF-A044-B119-2D5A3D1B85FB}"/>
              </a:ext>
            </a:extLst>
          </p:cNvPr>
          <p:cNvSpPr/>
          <p:nvPr userDrawn="1"/>
        </p:nvSpPr>
        <p:spPr>
          <a:xfrm>
            <a:off x="7288472" y="1602678"/>
            <a:ext cx="1560231" cy="41196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00" b="1" i="0">
                <a:solidFill>
                  <a:schemeClr val="tx1"/>
                </a:solidFill>
                <a:latin typeface="Segoe UI Semibold" panose="020B0502040204020203" pitchFamily="34" charset="0"/>
                <a:cs typeface="Segoe UI Semibold" panose="020B0502040204020203" pitchFamily="34" charset="0"/>
              </a:rPr>
              <a:t>Free 1-day local training events</a:t>
            </a:r>
            <a:endParaRPr lang="en-US" sz="1200" b="1" i="0" dirty="0">
              <a:solidFill>
                <a:schemeClr val="tx1"/>
              </a:solidFill>
              <a:latin typeface="Segoe UI Semibold" panose="020B0502040204020203" pitchFamily="34" charset="0"/>
              <a:cs typeface="Segoe UI Semibold" panose="020B0502040204020203" pitchFamily="34" charset="0"/>
            </a:endParaRPr>
          </a:p>
        </p:txBody>
      </p:sp>
      <p:sp>
        <p:nvSpPr>
          <p:cNvPr id="14" name="Rectangle 13">
            <a:hlinkClick r:id="rId10"/>
            <a:extLst>
              <a:ext uri="{FF2B5EF4-FFF2-40B4-BE49-F238E27FC236}">
                <a16:creationId xmlns:a16="http://schemas.microsoft.com/office/drawing/2014/main" id="{F6129F24-4FB5-C94C-A658-3D0261ECC267}"/>
              </a:ext>
            </a:extLst>
          </p:cNvPr>
          <p:cNvSpPr/>
          <p:nvPr userDrawn="1"/>
        </p:nvSpPr>
        <p:spPr>
          <a:xfrm>
            <a:off x="5671080" y="1602678"/>
            <a:ext cx="1558898" cy="41196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00" b="1" i="0">
                <a:solidFill>
                  <a:schemeClr val="tx1"/>
                </a:solidFill>
                <a:latin typeface="Segoe UI Semibold" panose="020B0502040204020203" pitchFamily="34" charset="0"/>
                <a:cs typeface="Segoe UI Semibold" panose="020B0502040204020203" pitchFamily="34" charset="0"/>
              </a:rPr>
              <a:t>Local user groups around the world</a:t>
            </a:r>
            <a:endParaRPr lang="en-US" sz="1200" b="1" i="0" dirty="0">
              <a:solidFill>
                <a:schemeClr val="tx1"/>
              </a:solidFill>
              <a:latin typeface="Segoe UI Semibold" panose="020B0502040204020203" pitchFamily="34" charset="0"/>
              <a:cs typeface="Segoe UI Semibold" panose="020B0502040204020203" pitchFamily="34" charset="0"/>
            </a:endParaRPr>
          </a:p>
        </p:txBody>
      </p:sp>
      <p:sp>
        <p:nvSpPr>
          <p:cNvPr id="15" name="Rectangle 14">
            <a:hlinkClick r:id="rId11"/>
            <a:extLst>
              <a:ext uri="{FF2B5EF4-FFF2-40B4-BE49-F238E27FC236}">
                <a16:creationId xmlns:a16="http://schemas.microsoft.com/office/drawing/2014/main" id="{CC1EC64C-827D-9F4C-8558-11E8DA8A1F63}"/>
              </a:ext>
            </a:extLst>
          </p:cNvPr>
          <p:cNvSpPr/>
          <p:nvPr userDrawn="1"/>
        </p:nvSpPr>
        <p:spPr>
          <a:xfrm>
            <a:off x="3965179" y="4082268"/>
            <a:ext cx="1564924" cy="41196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00" b="1" i="0" dirty="0">
                <a:solidFill>
                  <a:schemeClr val="tx1"/>
                </a:solidFill>
                <a:latin typeface="Segoe UI Semibold" panose="020B0502040204020203" pitchFamily="34" charset="0"/>
                <a:cs typeface="Segoe UI Semibold" panose="020B0502040204020203" pitchFamily="34" charset="0"/>
              </a:rPr>
              <a:t>Online special interest user groups </a:t>
            </a:r>
          </a:p>
        </p:txBody>
      </p:sp>
      <p:sp>
        <p:nvSpPr>
          <p:cNvPr id="16" name="Rectangle 15">
            <a:hlinkClick r:id="rId10"/>
            <a:extLst>
              <a:ext uri="{FF2B5EF4-FFF2-40B4-BE49-F238E27FC236}">
                <a16:creationId xmlns:a16="http://schemas.microsoft.com/office/drawing/2014/main" id="{0B4DA287-E94F-F345-9CE3-2271C22DC88A}"/>
              </a:ext>
            </a:extLst>
          </p:cNvPr>
          <p:cNvSpPr/>
          <p:nvPr userDrawn="1"/>
        </p:nvSpPr>
        <p:spPr>
          <a:xfrm>
            <a:off x="5736736" y="4082268"/>
            <a:ext cx="1427587" cy="41196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00" b="1" i="0" dirty="0">
                <a:solidFill>
                  <a:schemeClr val="tx1"/>
                </a:solidFill>
                <a:latin typeface="Segoe UI Semibold" panose="020B0502040204020203" pitchFamily="34" charset="0"/>
                <a:cs typeface="Segoe UI Semibold" panose="020B0502040204020203" pitchFamily="34" charset="0"/>
              </a:rPr>
              <a:t>Business analytics training </a:t>
            </a:r>
          </a:p>
        </p:txBody>
      </p:sp>
      <p:sp>
        <p:nvSpPr>
          <p:cNvPr id="17" name="Rectangle 16">
            <a:hlinkClick r:id="rId10"/>
            <a:extLst>
              <a:ext uri="{FF2B5EF4-FFF2-40B4-BE49-F238E27FC236}">
                <a16:creationId xmlns:a16="http://schemas.microsoft.com/office/drawing/2014/main" id="{D290D108-3A7F-4B4C-9067-AF2BED016EB2}"/>
              </a:ext>
            </a:extLst>
          </p:cNvPr>
          <p:cNvSpPr/>
          <p:nvPr userDrawn="1"/>
        </p:nvSpPr>
        <p:spPr>
          <a:xfrm>
            <a:off x="7354794" y="4082268"/>
            <a:ext cx="1427587" cy="41196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00" b="1" i="0" dirty="0">
                <a:solidFill>
                  <a:schemeClr val="tx1"/>
                </a:solidFill>
                <a:latin typeface="Segoe UI Semibold" panose="020B0502040204020203" pitchFamily="34" charset="0"/>
                <a:cs typeface="Segoe UI Semibold" panose="020B0502040204020203" pitchFamily="34" charset="0"/>
              </a:rPr>
              <a:t>Get involved</a:t>
            </a:r>
          </a:p>
        </p:txBody>
      </p:sp>
      <p:cxnSp>
        <p:nvCxnSpPr>
          <p:cNvPr id="18" name="Straight Connector 17">
            <a:extLst>
              <a:ext uri="{FF2B5EF4-FFF2-40B4-BE49-F238E27FC236}">
                <a16:creationId xmlns:a16="http://schemas.microsoft.com/office/drawing/2014/main" id="{AB833E44-1B81-1B40-AAF3-13C3C5D94FD0}"/>
              </a:ext>
            </a:extLst>
          </p:cNvPr>
          <p:cNvCxnSpPr>
            <a:cxnSpLocks/>
          </p:cNvCxnSpPr>
          <p:nvPr userDrawn="1"/>
        </p:nvCxnSpPr>
        <p:spPr>
          <a:xfrm flipH="1">
            <a:off x="4279249" y="2571750"/>
            <a:ext cx="4175453" cy="0"/>
          </a:xfrm>
          <a:prstGeom prst="line">
            <a:avLst/>
          </a:prstGeom>
          <a:ln w="63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5735AAC2-8ACD-A84B-9157-E20A43FE1B95}"/>
              </a:ext>
            </a:extLst>
          </p:cNvPr>
          <p:cNvSpPr/>
          <p:nvPr userDrawn="1"/>
        </p:nvSpPr>
        <p:spPr>
          <a:xfrm>
            <a:off x="326070" y="3053703"/>
            <a:ext cx="2823400" cy="1169551"/>
          </a:xfrm>
          <a:prstGeom prst="rect">
            <a:avLst/>
          </a:prstGeom>
        </p:spPr>
        <p:txBody>
          <a:bodyPr wrap="square">
            <a:spAutoFit/>
          </a:bodyPr>
          <a:lstStyle/>
          <a:p>
            <a:pPr lvl="0">
              <a:spcAft>
                <a:spcPts val="600"/>
              </a:spcAft>
              <a:defRPr/>
            </a:pPr>
            <a:r>
              <a:rPr lang="en-US" sz="2000" b="1" spc="20" dirty="0">
                <a:solidFill>
                  <a:schemeClr val="accent2"/>
                </a:solidFill>
                <a:latin typeface="Segoe UI Semibold" panose="020B0502040204020203" pitchFamily="34" charset="0"/>
                <a:cs typeface="Segoe UI Semibold" panose="020B0502040204020203" pitchFamily="34" charset="0"/>
              </a:rPr>
              <a:t>Free Online Resources </a:t>
            </a:r>
          </a:p>
          <a:p>
            <a:pPr lvl="0">
              <a:spcAft>
                <a:spcPts val="600"/>
              </a:spcAft>
              <a:defRPr/>
            </a:pPr>
            <a:r>
              <a:rPr lang="en-US" sz="2000" b="1" spc="20" dirty="0">
                <a:solidFill>
                  <a:schemeClr val="accent2"/>
                </a:solidFill>
                <a:latin typeface="Segoe UI Semibold" panose="020B0502040204020203" pitchFamily="34" charset="0"/>
                <a:cs typeface="Segoe UI Semibold" panose="020B0502040204020203" pitchFamily="34" charset="0"/>
              </a:rPr>
              <a:t>Newsletters</a:t>
            </a:r>
          </a:p>
          <a:p>
            <a:pPr lvl="0">
              <a:spcAft>
                <a:spcPts val="600"/>
              </a:spcAft>
              <a:defRPr/>
            </a:pPr>
            <a:r>
              <a:rPr lang="en-US" sz="2000" b="1" spc="20" dirty="0" err="1">
                <a:solidFill>
                  <a:schemeClr val="accent2"/>
                </a:solidFill>
                <a:latin typeface="Segoe UI Semibold" panose="020B0502040204020203" pitchFamily="34" charset="0"/>
                <a:cs typeface="Segoe UI Semibold" panose="020B0502040204020203" pitchFamily="34" charset="0"/>
              </a:rPr>
              <a:t>PASS.org</a:t>
            </a:r>
            <a:endParaRPr lang="en-US" sz="2000" b="1" spc="20" dirty="0">
              <a:solidFill>
                <a:schemeClr val="accent2"/>
              </a:solidFill>
              <a:latin typeface="Segoe UI Semibold" panose="020B0502040204020203" pitchFamily="34" charset="0"/>
              <a:cs typeface="Segoe UI Semibold" panose="020B0502040204020203" pitchFamily="34" charset="0"/>
            </a:endParaRPr>
          </a:p>
        </p:txBody>
      </p:sp>
      <p:sp>
        <p:nvSpPr>
          <p:cNvPr id="21" name="Title 3">
            <a:extLst>
              <a:ext uri="{FF2B5EF4-FFF2-40B4-BE49-F238E27FC236}">
                <a16:creationId xmlns:a16="http://schemas.microsoft.com/office/drawing/2014/main" id="{7515B887-3AA3-7F4F-8AA4-A29A22448E66}"/>
              </a:ext>
            </a:extLst>
          </p:cNvPr>
          <p:cNvSpPr txBox="1">
            <a:spLocks/>
          </p:cNvSpPr>
          <p:nvPr userDrawn="1"/>
        </p:nvSpPr>
        <p:spPr>
          <a:xfrm>
            <a:off x="291769" y="1209324"/>
            <a:ext cx="2821288" cy="699210"/>
          </a:xfrm>
          <a:prstGeom prst="rect">
            <a:avLst/>
          </a:prstGeom>
        </p:spPr>
        <p:txBody>
          <a:bodyPr anchor="ct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a:lstStyle>
          <a:p>
            <a:pPr>
              <a:lnSpc>
                <a:spcPct val="90000"/>
              </a:lnSpc>
            </a:pPr>
            <a:r>
              <a:rPr lang="en-US" sz="4000" b="1" dirty="0">
                <a:latin typeface="Segoe UI Semibold" panose="020B0502040204020203" pitchFamily="34" charset="0"/>
                <a:cs typeface="Segoe UI Semibold" panose="020B0502040204020203" pitchFamily="34" charset="0"/>
              </a:rPr>
              <a:t>Explore</a:t>
            </a:r>
          </a:p>
        </p:txBody>
      </p:sp>
    </p:spTree>
    <p:extLst>
      <p:ext uri="{BB962C8B-B14F-4D97-AF65-F5344CB8AC3E}">
        <p14:creationId xmlns:p14="http://schemas.microsoft.com/office/powerpoint/2010/main" val="42361411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Evaluations">
    <p:spTree>
      <p:nvGrpSpPr>
        <p:cNvPr id="1" name=""/>
        <p:cNvGrpSpPr/>
        <p:nvPr/>
      </p:nvGrpSpPr>
      <p:grpSpPr>
        <a:xfrm>
          <a:off x="0" y="0"/>
          <a:ext cx="0" cy="0"/>
          <a:chOff x="0" y="0"/>
          <a:chExt cx="0" cy="0"/>
        </a:xfrm>
      </p:grpSpPr>
      <p:sp>
        <p:nvSpPr>
          <p:cNvPr id="21" name="Title 3">
            <a:extLst>
              <a:ext uri="{FF2B5EF4-FFF2-40B4-BE49-F238E27FC236}">
                <a16:creationId xmlns:a16="http://schemas.microsoft.com/office/drawing/2014/main" id="{7515B887-3AA3-7F4F-8AA4-A29A22448E66}"/>
              </a:ext>
            </a:extLst>
          </p:cNvPr>
          <p:cNvSpPr txBox="1">
            <a:spLocks/>
          </p:cNvSpPr>
          <p:nvPr userDrawn="1"/>
        </p:nvSpPr>
        <p:spPr>
          <a:xfrm>
            <a:off x="291769" y="1238584"/>
            <a:ext cx="3419348" cy="699210"/>
          </a:xfrm>
          <a:prstGeom prst="rect">
            <a:avLst/>
          </a:prstGeom>
        </p:spPr>
        <p:txBody>
          <a:bodyPr anchor="t"/>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a:lstStyle>
          <a:p>
            <a:pPr>
              <a:lnSpc>
                <a:spcPct val="90000"/>
              </a:lnSpc>
            </a:pPr>
            <a:r>
              <a:rPr lang="en-US" sz="4000" b="1" dirty="0">
                <a:latin typeface="Segoe UI Semibold" panose="020B0502040204020203" pitchFamily="34" charset="0"/>
                <a:cs typeface="Segoe UI Semibold" panose="020B0502040204020203" pitchFamily="34" charset="0"/>
              </a:rPr>
              <a:t>Session</a:t>
            </a:r>
            <a:br>
              <a:rPr lang="en-US" sz="4000" b="1" dirty="0">
                <a:latin typeface="Segoe UI Semibold" panose="020B0502040204020203" pitchFamily="34" charset="0"/>
                <a:cs typeface="Segoe UI Semibold" panose="020B0502040204020203" pitchFamily="34" charset="0"/>
              </a:rPr>
            </a:br>
            <a:r>
              <a:rPr lang="en-US" sz="4000" b="1" dirty="0">
                <a:latin typeface="Segoe UI Semibold" panose="020B0502040204020203" pitchFamily="34" charset="0"/>
                <a:cs typeface="Segoe UI Semibold" panose="020B0502040204020203" pitchFamily="34" charset="0"/>
              </a:rPr>
              <a:t>Evaluations</a:t>
            </a:r>
          </a:p>
        </p:txBody>
      </p:sp>
      <p:grpSp>
        <p:nvGrpSpPr>
          <p:cNvPr id="22" name="Group 21">
            <a:extLst>
              <a:ext uri="{FF2B5EF4-FFF2-40B4-BE49-F238E27FC236}">
                <a16:creationId xmlns:a16="http://schemas.microsoft.com/office/drawing/2014/main" id="{57B14AB4-4262-C54B-885F-1B61E258B589}"/>
              </a:ext>
            </a:extLst>
          </p:cNvPr>
          <p:cNvGrpSpPr/>
          <p:nvPr userDrawn="1"/>
        </p:nvGrpSpPr>
        <p:grpSpPr>
          <a:xfrm>
            <a:off x="3153809" y="182880"/>
            <a:ext cx="5807311" cy="4777740"/>
            <a:chOff x="3153809" y="182880"/>
            <a:chExt cx="5807311" cy="4777740"/>
          </a:xfrm>
        </p:grpSpPr>
        <p:sp>
          <p:nvSpPr>
            <p:cNvPr id="23" name="Parallelogram 22">
              <a:extLst>
                <a:ext uri="{FF2B5EF4-FFF2-40B4-BE49-F238E27FC236}">
                  <a16:creationId xmlns:a16="http://schemas.microsoft.com/office/drawing/2014/main" id="{A1F61C5D-41E9-D740-BAB6-DA7A08B6A889}"/>
                </a:ext>
              </a:extLst>
            </p:cNvPr>
            <p:cNvSpPr/>
            <p:nvPr/>
          </p:nvSpPr>
          <p:spPr>
            <a:xfrm>
              <a:off x="3153809" y="182881"/>
              <a:ext cx="4894891" cy="4777739"/>
            </a:xfrm>
            <a:prstGeom prst="parallelogram">
              <a:avLst>
                <a:gd name="adj" fmla="val 1741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3B87A85B-41B3-E344-8802-F4917AC11A73}"/>
                </a:ext>
              </a:extLst>
            </p:cNvPr>
            <p:cNvSpPr/>
            <p:nvPr/>
          </p:nvSpPr>
          <p:spPr>
            <a:xfrm flipH="1">
              <a:off x="6318988" y="182880"/>
              <a:ext cx="2642132" cy="47777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Freeform 24">
            <a:extLst>
              <a:ext uri="{FF2B5EF4-FFF2-40B4-BE49-F238E27FC236}">
                <a16:creationId xmlns:a16="http://schemas.microsoft.com/office/drawing/2014/main" id="{023FFCC5-4FB1-0646-89EC-D046651CD125}"/>
              </a:ext>
            </a:extLst>
          </p:cNvPr>
          <p:cNvSpPr/>
          <p:nvPr userDrawn="1"/>
        </p:nvSpPr>
        <p:spPr>
          <a:xfrm rot="10800000">
            <a:off x="3654125" y="893039"/>
            <a:ext cx="1010517" cy="751776"/>
          </a:xfrm>
          <a:custGeom>
            <a:avLst/>
            <a:gdLst>
              <a:gd name="connsiteX0" fmla="*/ 404317 w 522131"/>
              <a:gd name="connsiteY0" fmla="*/ 245120 h 388441"/>
              <a:gd name="connsiteX1" fmla="*/ 370847 w 522131"/>
              <a:gd name="connsiteY1" fmla="*/ 245120 h 388441"/>
              <a:gd name="connsiteX2" fmla="*/ 370847 w 522131"/>
              <a:gd name="connsiteY2" fmla="*/ 245120 h 388441"/>
              <a:gd name="connsiteX3" fmla="*/ 361476 w 522131"/>
              <a:gd name="connsiteY3" fmla="*/ 245120 h 388441"/>
              <a:gd name="connsiteX4" fmla="*/ 322651 w 522131"/>
              <a:gd name="connsiteY4" fmla="*/ 283964 h 388441"/>
              <a:gd name="connsiteX5" fmla="*/ 322651 w 522131"/>
              <a:gd name="connsiteY5" fmla="*/ 283964 h 388441"/>
              <a:gd name="connsiteX6" fmla="*/ 360137 w 522131"/>
              <a:gd name="connsiteY6" fmla="*/ 322808 h 388441"/>
              <a:gd name="connsiteX7" fmla="*/ 360137 w 522131"/>
              <a:gd name="connsiteY7" fmla="*/ 322808 h 388441"/>
              <a:gd name="connsiteX8" fmla="*/ 360806 w 522131"/>
              <a:gd name="connsiteY8" fmla="*/ 322808 h 388441"/>
              <a:gd name="connsiteX9" fmla="*/ 361476 w 522131"/>
              <a:gd name="connsiteY9" fmla="*/ 322808 h 388441"/>
              <a:gd name="connsiteX10" fmla="*/ 487992 w 522131"/>
              <a:gd name="connsiteY10" fmla="*/ 322808 h 388441"/>
              <a:gd name="connsiteX11" fmla="*/ 522801 w 522131"/>
              <a:gd name="connsiteY11" fmla="*/ 358304 h 388441"/>
              <a:gd name="connsiteX12" fmla="*/ 522801 w 522131"/>
              <a:gd name="connsiteY12" fmla="*/ 358304 h 388441"/>
              <a:gd name="connsiteX13" fmla="*/ 486654 w 522131"/>
              <a:gd name="connsiteY13" fmla="*/ 394469 h 388441"/>
              <a:gd name="connsiteX14" fmla="*/ 202828 w 522131"/>
              <a:gd name="connsiteY14" fmla="*/ 394469 h 388441"/>
              <a:gd name="connsiteX15" fmla="*/ 166680 w 522131"/>
              <a:gd name="connsiteY15" fmla="*/ 358304 h 388441"/>
              <a:gd name="connsiteX16" fmla="*/ 166680 w 522131"/>
              <a:gd name="connsiteY16" fmla="*/ 358304 h 388441"/>
              <a:gd name="connsiteX17" fmla="*/ 201489 w 522131"/>
              <a:gd name="connsiteY17" fmla="*/ 322808 h 388441"/>
              <a:gd name="connsiteX18" fmla="*/ 213538 w 522131"/>
              <a:gd name="connsiteY18" fmla="*/ 322808 h 388441"/>
              <a:gd name="connsiteX19" fmla="*/ 214208 w 522131"/>
              <a:gd name="connsiteY19" fmla="*/ 322808 h 388441"/>
              <a:gd name="connsiteX20" fmla="*/ 215547 w 522131"/>
              <a:gd name="connsiteY20" fmla="*/ 322808 h 388441"/>
              <a:gd name="connsiteX21" fmla="*/ 215547 w 522131"/>
              <a:gd name="connsiteY21" fmla="*/ 322808 h 388441"/>
              <a:gd name="connsiteX22" fmla="*/ 252364 w 522131"/>
              <a:gd name="connsiteY22" fmla="*/ 283964 h 388441"/>
              <a:gd name="connsiteX23" fmla="*/ 252364 w 522131"/>
              <a:gd name="connsiteY23" fmla="*/ 283964 h 388441"/>
              <a:gd name="connsiteX24" fmla="*/ 213538 w 522131"/>
              <a:gd name="connsiteY24" fmla="*/ 245120 h 388441"/>
              <a:gd name="connsiteX25" fmla="*/ 203497 w 522131"/>
              <a:gd name="connsiteY25" fmla="*/ 245120 h 388441"/>
              <a:gd name="connsiteX26" fmla="*/ 203497 w 522131"/>
              <a:gd name="connsiteY26" fmla="*/ 245120 h 388441"/>
              <a:gd name="connsiteX27" fmla="*/ 160656 w 522131"/>
              <a:gd name="connsiteY27" fmla="*/ 245120 h 388441"/>
              <a:gd name="connsiteX28" fmla="*/ 141913 w 522131"/>
              <a:gd name="connsiteY28" fmla="*/ 245120 h 388441"/>
              <a:gd name="connsiteX29" fmla="*/ 45519 w 522131"/>
              <a:gd name="connsiteY29" fmla="*/ 245120 h 388441"/>
              <a:gd name="connsiteX30" fmla="*/ 0 w 522131"/>
              <a:gd name="connsiteY30" fmla="*/ 199578 h 388441"/>
              <a:gd name="connsiteX31" fmla="*/ 45519 w 522131"/>
              <a:gd name="connsiteY31" fmla="*/ 154037 h 388441"/>
              <a:gd name="connsiteX32" fmla="*/ 140574 w 522131"/>
              <a:gd name="connsiteY32" fmla="*/ 154037 h 388441"/>
              <a:gd name="connsiteX33" fmla="*/ 159986 w 522131"/>
              <a:gd name="connsiteY33" fmla="*/ 154037 h 388441"/>
              <a:gd name="connsiteX34" fmla="*/ 176052 w 522131"/>
              <a:gd name="connsiteY34" fmla="*/ 154037 h 388441"/>
              <a:gd name="connsiteX35" fmla="*/ 217555 w 522131"/>
              <a:gd name="connsiteY35" fmla="*/ 112514 h 388441"/>
              <a:gd name="connsiteX36" fmla="*/ 176721 w 522131"/>
              <a:gd name="connsiteY36" fmla="*/ 72330 h 388441"/>
              <a:gd name="connsiteX37" fmla="*/ 145929 w 522131"/>
              <a:gd name="connsiteY37" fmla="*/ 72330 h 388441"/>
              <a:gd name="connsiteX38" fmla="*/ 109782 w 522131"/>
              <a:gd name="connsiteY38" fmla="*/ 36165 h 388441"/>
              <a:gd name="connsiteX39" fmla="*/ 145929 w 522131"/>
              <a:gd name="connsiteY39" fmla="*/ 0 h 388441"/>
              <a:gd name="connsiteX40" fmla="*/ 392938 w 522131"/>
              <a:gd name="connsiteY40" fmla="*/ 0 h 388441"/>
              <a:gd name="connsiteX41" fmla="*/ 429755 w 522131"/>
              <a:gd name="connsiteY41" fmla="*/ 36835 h 388441"/>
              <a:gd name="connsiteX42" fmla="*/ 393607 w 522131"/>
              <a:gd name="connsiteY42" fmla="*/ 71661 h 388441"/>
              <a:gd name="connsiteX43" fmla="*/ 374864 w 522131"/>
              <a:gd name="connsiteY43" fmla="*/ 71661 h 388441"/>
              <a:gd name="connsiteX44" fmla="*/ 333361 w 522131"/>
              <a:gd name="connsiteY44" fmla="*/ 113184 h 388441"/>
              <a:gd name="connsiteX45" fmla="*/ 333361 w 522131"/>
              <a:gd name="connsiteY45" fmla="*/ 118541 h 388441"/>
              <a:gd name="connsiteX46" fmla="*/ 368839 w 522131"/>
              <a:gd name="connsiteY46" fmla="*/ 154037 h 388441"/>
              <a:gd name="connsiteX47" fmla="*/ 402309 w 522131"/>
              <a:gd name="connsiteY47" fmla="*/ 154037 h 388441"/>
              <a:gd name="connsiteX48" fmla="*/ 447828 w 522131"/>
              <a:gd name="connsiteY48" fmla="*/ 199578 h 388441"/>
              <a:gd name="connsiteX49" fmla="*/ 404317 w 522131"/>
              <a:gd name="connsiteY49" fmla="*/ 245120 h 388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522131" h="388441">
                <a:moveTo>
                  <a:pt x="404317" y="245120"/>
                </a:moveTo>
                <a:lnTo>
                  <a:pt x="370847" y="245120"/>
                </a:lnTo>
                <a:cubicBezTo>
                  <a:pt x="370847" y="245120"/>
                  <a:pt x="370847" y="245120"/>
                  <a:pt x="370847" y="245120"/>
                </a:cubicBezTo>
                <a:lnTo>
                  <a:pt x="361476" y="245120"/>
                </a:lnTo>
                <a:cubicBezTo>
                  <a:pt x="340055" y="245120"/>
                  <a:pt x="322651" y="262533"/>
                  <a:pt x="322651" y="283964"/>
                </a:cubicBezTo>
                <a:lnTo>
                  <a:pt x="322651" y="283964"/>
                </a:lnTo>
                <a:cubicBezTo>
                  <a:pt x="322651" y="304726"/>
                  <a:pt x="339386" y="322138"/>
                  <a:pt x="360137" y="322808"/>
                </a:cubicBezTo>
                <a:lnTo>
                  <a:pt x="360137" y="322808"/>
                </a:lnTo>
                <a:lnTo>
                  <a:pt x="360806" y="322808"/>
                </a:lnTo>
                <a:cubicBezTo>
                  <a:pt x="360806" y="322808"/>
                  <a:pt x="361476" y="322808"/>
                  <a:pt x="361476" y="322808"/>
                </a:cubicBezTo>
                <a:lnTo>
                  <a:pt x="487992" y="322808"/>
                </a:lnTo>
                <a:cubicBezTo>
                  <a:pt x="507405" y="323478"/>
                  <a:pt x="522801" y="338881"/>
                  <a:pt x="522801" y="358304"/>
                </a:cubicBezTo>
                <a:lnTo>
                  <a:pt x="522801" y="358304"/>
                </a:lnTo>
                <a:cubicBezTo>
                  <a:pt x="522801" y="378396"/>
                  <a:pt x="506736" y="394469"/>
                  <a:pt x="486654" y="394469"/>
                </a:cubicBezTo>
                <a:lnTo>
                  <a:pt x="202828" y="394469"/>
                </a:lnTo>
                <a:cubicBezTo>
                  <a:pt x="182746" y="394469"/>
                  <a:pt x="166680" y="378396"/>
                  <a:pt x="166680" y="358304"/>
                </a:cubicBezTo>
                <a:lnTo>
                  <a:pt x="166680" y="358304"/>
                </a:lnTo>
                <a:cubicBezTo>
                  <a:pt x="166680" y="338881"/>
                  <a:pt x="182077" y="322808"/>
                  <a:pt x="201489" y="322808"/>
                </a:cubicBezTo>
                <a:lnTo>
                  <a:pt x="213538" y="322808"/>
                </a:lnTo>
                <a:cubicBezTo>
                  <a:pt x="213538" y="322808"/>
                  <a:pt x="214208" y="322808"/>
                  <a:pt x="214208" y="322808"/>
                </a:cubicBezTo>
                <a:lnTo>
                  <a:pt x="215547" y="322808"/>
                </a:lnTo>
                <a:lnTo>
                  <a:pt x="215547" y="322808"/>
                </a:lnTo>
                <a:cubicBezTo>
                  <a:pt x="235629" y="321469"/>
                  <a:pt x="252364" y="304726"/>
                  <a:pt x="252364" y="283964"/>
                </a:cubicBezTo>
                <a:lnTo>
                  <a:pt x="252364" y="283964"/>
                </a:lnTo>
                <a:cubicBezTo>
                  <a:pt x="252364" y="262533"/>
                  <a:pt x="234959" y="245120"/>
                  <a:pt x="213538" y="245120"/>
                </a:cubicBezTo>
                <a:lnTo>
                  <a:pt x="203497" y="245120"/>
                </a:lnTo>
                <a:cubicBezTo>
                  <a:pt x="203497" y="245120"/>
                  <a:pt x="203497" y="245120"/>
                  <a:pt x="203497" y="245120"/>
                </a:cubicBezTo>
                <a:lnTo>
                  <a:pt x="160656" y="245120"/>
                </a:lnTo>
                <a:lnTo>
                  <a:pt x="141913" y="245120"/>
                </a:lnTo>
                <a:lnTo>
                  <a:pt x="45519" y="245120"/>
                </a:lnTo>
                <a:cubicBezTo>
                  <a:pt x="20082" y="245120"/>
                  <a:pt x="0" y="224358"/>
                  <a:pt x="0" y="199578"/>
                </a:cubicBezTo>
                <a:cubicBezTo>
                  <a:pt x="0" y="174129"/>
                  <a:pt x="20751" y="154037"/>
                  <a:pt x="45519" y="154037"/>
                </a:cubicBezTo>
                <a:lnTo>
                  <a:pt x="140574" y="154037"/>
                </a:lnTo>
                <a:lnTo>
                  <a:pt x="159986" y="154037"/>
                </a:lnTo>
                <a:lnTo>
                  <a:pt x="176052" y="154037"/>
                </a:lnTo>
                <a:cubicBezTo>
                  <a:pt x="198812" y="154037"/>
                  <a:pt x="218224" y="135285"/>
                  <a:pt x="217555" y="112514"/>
                </a:cubicBezTo>
                <a:cubicBezTo>
                  <a:pt x="216885" y="90413"/>
                  <a:pt x="198812" y="72330"/>
                  <a:pt x="176721" y="72330"/>
                </a:cubicBezTo>
                <a:lnTo>
                  <a:pt x="145929" y="72330"/>
                </a:lnTo>
                <a:cubicBezTo>
                  <a:pt x="125847" y="72330"/>
                  <a:pt x="109782" y="56257"/>
                  <a:pt x="109782" y="36165"/>
                </a:cubicBezTo>
                <a:cubicBezTo>
                  <a:pt x="109782" y="16073"/>
                  <a:pt x="125847" y="0"/>
                  <a:pt x="145929" y="0"/>
                </a:cubicBezTo>
                <a:lnTo>
                  <a:pt x="392938" y="0"/>
                </a:lnTo>
                <a:cubicBezTo>
                  <a:pt x="413020" y="0"/>
                  <a:pt x="429755" y="16743"/>
                  <a:pt x="429755" y="36835"/>
                </a:cubicBezTo>
                <a:cubicBezTo>
                  <a:pt x="429085" y="56257"/>
                  <a:pt x="413689" y="71661"/>
                  <a:pt x="393607" y="71661"/>
                </a:cubicBezTo>
                <a:lnTo>
                  <a:pt x="374864" y="71661"/>
                </a:lnTo>
                <a:cubicBezTo>
                  <a:pt x="352104" y="71661"/>
                  <a:pt x="333361" y="90413"/>
                  <a:pt x="333361" y="113184"/>
                </a:cubicBezTo>
                <a:lnTo>
                  <a:pt x="333361" y="118541"/>
                </a:lnTo>
                <a:cubicBezTo>
                  <a:pt x="333361" y="137964"/>
                  <a:pt x="349427" y="154037"/>
                  <a:pt x="368839" y="154037"/>
                </a:cubicBezTo>
                <a:lnTo>
                  <a:pt x="402309" y="154037"/>
                </a:lnTo>
                <a:cubicBezTo>
                  <a:pt x="427746" y="154037"/>
                  <a:pt x="447828" y="174798"/>
                  <a:pt x="447828" y="199578"/>
                </a:cubicBezTo>
                <a:cubicBezTo>
                  <a:pt x="450506" y="224358"/>
                  <a:pt x="429755" y="245120"/>
                  <a:pt x="404317" y="245120"/>
                </a:cubicBezTo>
                <a:close/>
              </a:path>
            </a:pathLst>
          </a:custGeom>
          <a:gradFill>
            <a:gsLst>
              <a:gs pos="0">
                <a:schemeClr val="accent1"/>
              </a:gs>
              <a:gs pos="65000">
                <a:schemeClr val="accent2"/>
              </a:gs>
            </a:gsLst>
            <a:lin ang="2700000" scaled="0"/>
          </a:gradFill>
          <a:ln w="6694" cap="flat">
            <a:noFill/>
            <a:prstDash val="solid"/>
            <a:miter/>
          </a:ln>
        </p:spPr>
        <p:txBody>
          <a:bodyPr rtlCol="0" anchor="ctr"/>
          <a:lstStyle/>
          <a:p>
            <a:endParaRPr lang="en-US"/>
          </a:p>
        </p:txBody>
      </p:sp>
      <p:sp>
        <p:nvSpPr>
          <p:cNvPr id="26" name="Rectangle 25">
            <a:extLst>
              <a:ext uri="{FF2B5EF4-FFF2-40B4-BE49-F238E27FC236}">
                <a16:creationId xmlns:a16="http://schemas.microsoft.com/office/drawing/2014/main" id="{05D20110-1473-6A47-B35B-32EA8334DAE1}"/>
              </a:ext>
            </a:extLst>
          </p:cNvPr>
          <p:cNvSpPr/>
          <p:nvPr userDrawn="1"/>
        </p:nvSpPr>
        <p:spPr>
          <a:xfrm>
            <a:off x="300218" y="3042004"/>
            <a:ext cx="3006252" cy="1015663"/>
          </a:xfrm>
          <a:prstGeom prst="rect">
            <a:avLst/>
          </a:prstGeom>
        </p:spPr>
        <p:txBody>
          <a:bodyPr wrap="square">
            <a:spAutoFit/>
          </a:bodyPr>
          <a:lstStyle/>
          <a:p>
            <a:pPr lvl="0">
              <a:defRPr/>
            </a:pPr>
            <a:r>
              <a:rPr lang="en-US" sz="2000" b="1" spc="20" dirty="0">
                <a:solidFill>
                  <a:schemeClr val="accent2"/>
                </a:solidFill>
                <a:latin typeface="Segoe UI Semibold" panose="020B0502040204020203" pitchFamily="34" charset="0"/>
                <a:cs typeface="Segoe UI Semibold" panose="020B0502040204020203" pitchFamily="34" charset="0"/>
              </a:rPr>
              <a:t>Submit by 5pm Friday, November 15th to </a:t>
            </a:r>
            <a:br>
              <a:rPr lang="en-US" sz="2000" b="1" spc="20" dirty="0">
                <a:solidFill>
                  <a:schemeClr val="accent2"/>
                </a:solidFill>
                <a:latin typeface="Segoe UI Semibold" panose="020B0502040204020203" pitchFamily="34" charset="0"/>
                <a:cs typeface="Segoe UI Semibold" panose="020B0502040204020203" pitchFamily="34" charset="0"/>
              </a:rPr>
            </a:br>
            <a:r>
              <a:rPr lang="en-US" sz="2000" b="1" spc="20" dirty="0">
                <a:solidFill>
                  <a:schemeClr val="accent2"/>
                </a:solidFill>
                <a:latin typeface="Segoe UI Semibold" panose="020B0502040204020203" pitchFamily="34" charset="0"/>
                <a:cs typeface="Segoe UI Semibold" panose="020B0502040204020203" pitchFamily="34" charset="0"/>
              </a:rPr>
              <a:t>win prizes. </a:t>
            </a:r>
          </a:p>
        </p:txBody>
      </p:sp>
      <p:sp>
        <p:nvSpPr>
          <p:cNvPr id="27" name="Rectangle 26">
            <a:extLst>
              <a:ext uri="{FF2B5EF4-FFF2-40B4-BE49-F238E27FC236}">
                <a16:creationId xmlns:a16="http://schemas.microsoft.com/office/drawing/2014/main" id="{31FC9049-52E3-BA41-B830-21D000C5A89A}"/>
              </a:ext>
            </a:extLst>
          </p:cNvPr>
          <p:cNvSpPr/>
          <p:nvPr userDrawn="1"/>
        </p:nvSpPr>
        <p:spPr>
          <a:xfrm>
            <a:off x="4860469" y="2912854"/>
            <a:ext cx="3642801" cy="646331"/>
          </a:xfrm>
          <a:prstGeom prst="rect">
            <a:avLst/>
          </a:prstGeom>
          <a:noFill/>
        </p:spPr>
        <p:txBody>
          <a:bodyPr wrap="square">
            <a:spAutoFit/>
          </a:bodyPr>
          <a:lstStyle/>
          <a:p>
            <a:pPr algn="l"/>
            <a:r>
              <a:rPr lang="en-US" sz="1800" dirty="0">
                <a:solidFill>
                  <a:schemeClr val="bg2"/>
                </a:solidFill>
              </a:rPr>
              <a:t>Download the </a:t>
            </a:r>
            <a:r>
              <a:rPr lang="en-US" sz="1800" dirty="0" err="1">
                <a:solidFill>
                  <a:schemeClr val="bg2"/>
                </a:solidFill>
              </a:rPr>
              <a:t>GuideBook</a:t>
            </a:r>
            <a:r>
              <a:rPr lang="en-US" sz="1800" dirty="0">
                <a:solidFill>
                  <a:schemeClr val="bg2"/>
                </a:solidFill>
              </a:rPr>
              <a:t> App and search: PASS Summit 2019</a:t>
            </a:r>
          </a:p>
        </p:txBody>
      </p:sp>
      <p:sp>
        <p:nvSpPr>
          <p:cNvPr id="28" name="Rectangle 27">
            <a:extLst>
              <a:ext uri="{FF2B5EF4-FFF2-40B4-BE49-F238E27FC236}">
                <a16:creationId xmlns:a16="http://schemas.microsoft.com/office/drawing/2014/main" id="{2BC9677B-236E-8F4B-85A2-65EE9335594D}"/>
              </a:ext>
            </a:extLst>
          </p:cNvPr>
          <p:cNvSpPr/>
          <p:nvPr userDrawn="1"/>
        </p:nvSpPr>
        <p:spPr>
          <a:xfrm>
            <a:off x="4860469" y="3766084"/>
            <a:ext cx="3698642" cy="646331"/>
          </a:xfrm>
          <a:prstGeom prst="rect">
            <a:avLst/>
          </a:prstGeom>
          <a:noFill/>
        </p:spPr>
        <p:txBody>
          <a:bodyPr wrap="square">
            <a:spAutoFit/>
          </a:bodyPr>
          <a:lstStyle/>
          <a:p>
            <a:pPr algn="l"/>
            <a:r>
              <a:rPr lang="en-US" sz="1800" dirty="0">
                <a:solidFill>
                  <a:schemeClr val="bg2"/>
                </a:solidFill>
              </a:rPr>
              <a:t>Follow the QR code link on session signage</a:t>
            </a:r>
          </a:p>
        </p:txBody>
      </p:sp>
      <p:sp>
        <p:nvSpPr>
          <p:cNvPr id="29" name="Rectangle 28">
            <a:extLst>
              <a:ext uri="{FF2B5EF4-FFF2-40B4-BE49-F238E27FC236}">
                <a16:creationId xmlns:a16="http://schemas.microsoft.com/office/drawing/2014/main" id="{7ACE00E9-A76C-2142-B7EB-628A8902C8A0}"/>
              </a:ext>
            </a:extLst>
          </p:cNvPr>
          <p:cNvSpPr/>
          <p:nvPr userDrawn="1"/>
        </p:nvSpPr>
        <p:spPr>
          <a:xfrm>
            <a:off x="4860469" y="2187788"/>
            <a:ext cx="2877051" cy="369332"/>
          </a:xfrm>
          <a:prstGeom prst="rect">
            <a:avLst/>
          </a:prstGeom>
          <a:noFill/>
        </p:spPr>
        <p:txBody>
          <a:bodyPr wrap="square">
            <a:spAutoFit/>
          </a:bodyPr>
          <a:lstStyle/>
          <a:p>
            <a:pPr algn="l"/>
            <a:r>
              <a:rPr lang="en-US" sz="1800" dirty="0">
                <a:solidFill>
                  <a:schemeClr val="bg2"/>
                </a:solidFill>
              </a:rPr>
              <a:t>Go to PASSsummit.com</a:t>
            </a:r>
          </a:p>
        </p:txBody>
      </p:sp>
      <p:grpSp>
        <p:nvGrpSpPr>
          <p:cNvPr id="30" name="Group 29">
            <a:extLst>
              <a:ext uri="{FF2B5EF4-FFF2-40B4-BE49-F238E27FC236}">
                <a16:creationId xmlns:a16="http://schemas.microsoft.com/office/drawing/2014/main" id="{2F31BBEC-67B0-504C-AD37-BEFC12D70FC5}"/>
              </a:ext>
            </a:extLst>
          </p:cNvPr>
          <p:cNvGrpSpPr/>
          <p:nvPr userDrawn="1"/>
        </p:nvGrpSpPr>
        <p:grpSpPr>
          <a:xfrm>
            <a:off x="4174398" y="2084423"/>
            <a:ext cx="573141" cy="573141"/>
            <a:chOff x="3933410" y="1933595"/>
            <a:chExt cx="573141" cy="573141"/>
          </a:xfrm>
        </p:grpSpPr>
        <p:sp>
          <p:nvSpPr>
            <p:cNvPr id="31" name="Oval 30">
              <a:extLst>
                <a:ext uri="{FF2B5EF4-FFF2-40B4-BE49-F238E27FC236}">
                  <a16:creationId xmlns:a16="http://schemas.microsoft.com/office/drawing/2014/main" id="{60E04198-69A2-AB47-92F5-30CE191EAA5A}"/>
                </a:ext>
              </a:extLst>
            </p:cNvPr>
            <p:cNvSpPr/>
            <p:nvPr/>
          </p:nvSpPr>
          <p:spPr>
            <a:xfrm>
              <a:off x="3933410" y="1933595"/>
              <a:ext cx="573141" cy="573141"/>
            </a:xfrm>
            <a:prstGeom prst="ellipse">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Shape 2683">
              <a:extLst>
                <a:ext uri="{FF2B5EF4-FFF2-40B4-BE49-F238E27FC236}">
                  <a16:creationId xmlns:a16="http://schemas.microsoft.com/office/drawing/2014/main" id="{76C8D58D-132E-2848-82B3-EA99238DAFF0}"/>
                </a:ext>
              </a:extLst>
            </p:cNvPr>
            <p:cNvSpPr/>
            <p:nvPr/>
          </p:nvSpPr>
          <p:spPr>
            <a:xfrm>
              <a:off x="4127945" y="2060689"/>
              <a:ext cx="235922" cy="326946"/>
            </a:xfrm>
            <a:custGeom>
              <a:avLst/>
              <a:gdLst/>
              <a:ahLst/>
              <a:cxnLst>
                <a:cxn ang="0">
                  <a:pos x="wd2" y="hd2"/>
                </a:cxn>
                <a:cxn ang="5400000">
                  <a:pos x="wd2" y="hd2"/>
                </a:cxn>
                <a:cxn ang="10800000">
                  <a:pos x="wd2" y="hd2"/>
                </a:cxn>
                <a:cxn ang="16200000">
                  <a:pos x="wd2" y="hd2"/>
                </a:cxn>
              </a:cxnLst>
              <a:rect l="0" t="0" r="r" b="b"/>
              <a:pathLst>
                <a:path w="21505" h="21528" extrusionOk="0">
                  <a:moveTo>
                    <a:pt x="13441" y="9294"/>
                  </a:moveTo>
                  <a:lnTo>
                    <a:pt x="13441" y="9784"/>
                  </a:lnTo>
                  <a:lnTo>
                    <a:pt x="1344" y="9784"/>
                  </a:lnTo>
                  <a:lnTo>
                    <a:pt x="1344" y="9294"/>
                  </a:lnTo>
                  <a:cubicBezTo>
                    <a:pt x="1344" y="7028"/>
                    <a:pt x="3696" y="5163"/>
                    <a:pt x="6720" y="4919"/>
                  </a:cubicBezTo>
                  <a:lnTo>
                    <a:pt x="6720" y="9784"/>
                  </a:lnTo>
                  <a:lnTo>
                    <a:pt x="8065" y="9784"/>
                  </a:lnTo>
                  <a:lnTo>
                    <a:pt x="8065" y="4919"/>
                  </a:lnTo>
                  <a:cubicBezTo>
                    <a:pt x="11089" y="5163"/>
                    <a:pt x="13441" y="7028"/>
                    <a:pt x="13441" y="9294"/>
                  </a:cubicBezTo>
                  <a:moveTo>
                    <a:pt x="13441" y="16145"/>
                  </a:moveTo>
                  <a:cubicBezTo>
                    <a:pt x="13441" y="18578"/>
                    <a:pt x="10733" y="20549"/>
                    <a:pt x="7393" y="20549"/>
                  </a:cubicBezTo>
                  <a:cubicBezTo>
                    <a:pt x="4052" y="20549"/>
                    <a:pt x="1344" y="18578"/>
                    <a:pt x="1344" y="16145"/>
                  </a:cubicBezTo>
                  <a:lnTo>
                    <a:pt x="1344" y="10762"/>
                  </a:lnTo>
                  <a:lnTo>
                    <a:pt x="13441" y="10762"/>
                  </a:lnTo>
                  <a:cubicBezTo>
                    <a:pt x="13441" y="10762"/>
                    <a:pt x="13441" y="16145"/>
                    <a:pt x="13441" y="16145"/>
                  </a:cubicBezTo>
                  <a:close/>
                  <a:moveTo>
                    <a:pt x="21134" y="48"/>
                  </a:moveTo>
                  <a:cubicBezTo>
                    <a:pt x="20801" y="-72"/>
                    <a:pt x="20436" y="41"/>
                    <a:pt x="20232" y="268"/>
                  </a:cubicBezTo>
                  <a:cubicBezTo>
                    <a:pt x="18723" y="1944"/>
                    <a:pt x="16716" y="3504"/>
                    <a:pt x="13069" y="2006"/>
                  </a:cubicBezTo>
                  <a:cubicBezTo>
                    <a:pt x="10993" y="1153"/>
                    <a:pt x="9603" y="1431"/>
                    <a:pt x="8642" y="1862"/>
                  </a:cubicBezTo>
                  <a:cubicBezTo>
                    <a:pt x="7655" y="2307"/>
                    <a:pt x="6969" y="3089"/>
                    <a:pt x="6778" y="3935"/>
                  </a:cubicBezTo>
                  <a:cubicBezTo>
                    <a:pt x="2984" y="4162"/>
                    <a:pt x="0" y="6473"/>
                    <a:pt x="0" y="9294"/>
                  </a:cubicBezTo>
                  <a:lnTo>
                    <a:pt x="0" y="16145"/>
                  </a:lnTo>
                  <a:cubicBezTo>
                    <a:pt x="0" y="19118"/>
                    <a:pt x="3310" y="21528"/>
                    <a:pt x="7393" y="21528"/>
                  </a:cubicBezTo>
                  <a:cubicBezTo>
                    <a:pt x="11475" y="21528"/>
                    <a:pt x="14785" y="19118"/>
                    <a:pt x="14785" y="16145"/>
                  </a:cubicBezTo>
                  <a:lnTo>
                    <a:pt x="14785" y="9294"/>
                  </a:lnTo>
                  <a:cubicBezTo>
                    <a:pt x="14785" y="6507"/>
                    <a:pt x="11875" y="4215"/>
                    <a:pt x="8146" y="3940"/>
                  </a:cubicBezTo>
                  <a:cubicBezTo>
                    <a:pt x="8301" y="3479"/>
                    <a:pt x="8690" y="2991"/>
                    <a:pt x="9348" y="2695"/>
                  </a:cubicBezTo>
                  <a:cubicBezTo>
                    <a:pt x="10308" y="2263"/>
                    <a:pt x="10946" y="2328"/>
                    <a:pt x="12468" y="2882"/>
                  </a:cubicBezTo>
                  <a:cubicBezTo>
                    <a:pt x="15022" y="3811"/>
                    <a:pt x="16657" y="3572"/>
                    <a:pt x="17947" y="3206"/>
                  </a:cubicBezTo>
                  <a:cubicBezTo>
                    <a:pt x="19526" y="2759"/>
                    <a:pt x="20650" y="1847"/>
                    <a:pt x="21434" y="705"/>
                  </a:cubicBezTo>
                  <a:cubicBezTo>
                    <a:pt x="21600" y="463"/>
                    <a:pt x="21466" y="170"/>
                    <a:pt x="21134" y="48"/>
                  </a:cubicBezTo>
                  <a:moveTo>
                    <a:pt x="7393" y="18592"/>
                  </a:moveTo>
                  <a:cubicBezTo>
                    <a:pt x="8134" y="18592"/>
                    <a:pt x="8737" y="18153"/>
                    <a:pt x="8737" y="17613"/>
                  </a:cubicBezTo>
                  <a:cubicBezTo>
                    <a:pt x="8737" y="17073"/>
                    <a:pt x="8134" y="16635"/>
                    <a:pt x="7393" y="16635"/>
                  </a:cubicBezTo>
                  <a:cubicBezTo>
                    <a:pt x="6650" y="16635"/>
                    <a:pt x="6048" y="17073"/>
                    <a:pt x="6048" y="17613"/>
                  </a:cubicBezTo>
                  <a:cubicBezTo>
                    <a:pt x="6048" y="18153"/>
                    <a:pt x="6650" y="18592"/>
                    <a:pt x="7393" y="18592"/>
                  </a:cubicBezTo>
                </a:path>
              </a:pathLst>
            </a:custGeom>
            <a:solidFill>
              <a:schemeClr val="accent1"/>
            </a:solidFill>
            <a:ln w="12700">
              <a:noFill/>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grpSp>
      <p:grpSp>
        <p:nvGrpSpPr>
          <p:cNvPr id="33" name="Group 32">
            <a:extLst>
              <a:ext uri="{FF2B5EF4-FFF2-40B4-BE49-F238E27FC236}">
                <a16:creationId xmlns:a16="http://schemas.microsoft.com/office/drawing/2014/main" id="{E767A487-0371-EA48-8506-C81E63DF8C5B}"/>
              </a:ext>
            </a:extLst>
          </p:cNvPr>
          <p:cNvGrpSpPr/>
          <p:nvPr userDrawn="1"/>
        </p:nvGrpSpPr>
        <p:grpSpPr>
          <a:xfrm>
            <a:off x="4174398" y="2970583"/>
            <a:ext cx="573141" cy="573141"/>
            <a:chOff x="3933410" y="2669656"/>
            <a:chExt cx="573141" cy="573141"/>
          </a:xfrm>
        </p:grpSpPr>
        <p:sp>
          <p:nvSpPr>
            <p:cNvPr id="34" name="Oval 33">
              <a:extLst>
                <a:ext uri="{FF2B5EF4-FFF2-40B4-BE49-F238E27FC236}">
                  <a16:creationId xmlns:a16="http://schemas.microsoft.com/office/drawing/2014/main" id="{F57120D1-AB88-354F-AE5B-804BE69390F6}"/>
                </a:ext>
              </a:extLst>
            </p:cNvPr>
            <p:cNvSpPr/>
            <p:nvPr/>
          </p:nvSpPr>
          <p:spPr>
            <a:xfrm>
              <a:off x="3933410" y="2669656"/>
              <a:ext cx="573141" cy="573141"/>
            </a:xfrm>
            <a:prstGeom prst="ellipse">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Shape 2847">
              <a:extLst>
                <a:ext uri="{FF2B5EF4-FFF2-40B4-BE49-F238E27FC236}">
                  <a16:creationId xmlns:a16="http://schemas.microsoft.com/office/drawing/2014/main" id="{7624E5C2-42FF-2A46-9DEC-5559F03536A9}"/>
                </a:ext>
              </a:extLst>
            </p:cNvPr>
            <p:cNvSpPr/>
            <p:nvPr/>
          </p:nvSpPr>
          <p:spPr>
            <a:xfrm>
              <a:off x="4077267" y="2820968"/>
              <a:ext cx="283471" cy="283471"/>
            </a:xfrm>
            <a:custGeom>
              <a:avLst/>
              <a:gdLst/>
              <a:ahLst/>
              <a:cxnLst>
                <a:cxn ang="0">
                  <a:pos x="wd2" y="hd2"/>
                </a:cxn>
                <a:cxn ang="5400000">
                  <a:pos x="wd2" y="hd2"/>
                </a:cxn>
                <a:cxn ang="10800000">
                  <a:pos x="wd2" y="hd2"/>
                </a:cxn>
                <a:cxn ang="16200000">
                  <a:pos x="wd2" y="hd2"/>
                </a:cxn>
              </a:cxnLst>
              <a:rect l="0" t="0" r="r" b="b"/>
              <a:pathLst>
                <a:path w="21600" h="21600" extrusionOk="0">
                  <a:moveTo>
                    <a:pt x="18634" y="6292"/>
                  </a:moveTo>
                  <a:cubicBezTo>
                    <a:pt x="18643" y="6159"/>
                    <a:pt x="18655" y="6026"/>
                    <a:pt x="18655" y="5891"/>
                  </a:cubicBezTo>
                  <a:cubicBezTo>
                    <a:pt x="18655" y="2638"/>
                    <a:pt x="16017" y="0"/>
                    <a:pt x="12764" y="0"/>
                  </a:cubicBezTo>
                  <a:cubicBezTo>
                    <a:pt x="10499" y="0"/>
                    <a:pt x="8536" y="1279"/>
                    <a:pt x="7550" y="3153"/>
                  </a:cubicBezTo>
                  <a:cubicBezTo>
                    <a:pt x="7185" y="3021"/>
                    <a:pt x="6793" y="2945"/>
                    <a:pt x="6382" y="2945"/>
                  </a:cubicBezTo>
                  <a:cubicBezTo>
                    <a:pt x="4484" y="2945"/>
                    <a:pt x="2945" y="4484"/>
                    <a:pt x="2945" y="6382"/>
                  </a:cubicBezTo>
                  <a:cubicBezTo>
                    <a:pt x="2945" y="6629"/>
                    <a:pt x="2973" y="6869"/>
                    <a:pt x="3022" y="7101"/>
                  </a:cubicBezTo>
                  <a:cubicBezTo>
                    <a:pt x="1267" y="7686"/>
                    <a:pt x="0" y="9339"/>
                    <a:pt x="0" y="11291"/>
                  </a:cubicBezTo>
                  <a:cubicBezTo>
                    <a:pt x="0" y="13731"/>
                    <a:pt x="1978" y="15709"/>
                    <a:pt x="4418" y="15709"/>
                  </a:cubicBezTo>
                  <a:lnTo>
                    <a:pt x="8836" y="15709"/>
                  </a:lnTo>
                  <a:cubicBezTo>
                    <a:pt x="9108" y="15709"/>
                    <a:pt x="9327" y="15489"/>
                    <a:pt x="9327" y="15218"/>
                  </a:cubicBezTo>
                  <a:cubicBezTo>
                    <a:pt x="9327" y="14947"/>
                    <a:pt x="9108" y="14727"/>
                    <a:pt x="8836" y="14727"/>
                  </a:cubicBezTo>
                  <a:lnTo>
                    <a:pt x="4418" y="14727"/>
                  </a:lnTo>
                  <a:cubicBezTo>
                    <a:pt x="2524" y="14727"/>
                    <a:pt x="982" y="13185"/>
                    <a:pt x="982" y="11291"/>
                  </a:cubicBezTo>
                  <a:cubicBezTo>
                    <a:pt x="982" y="9810"/>
                    <a:pt x="1926" y="8502"/>
                    <a:pt x="3333" y="8033"/>
                  </a:cubicBezTo>
                  <a:lnTo>
                    <a:pt x="4165" y="7756"/>
                  </a:lnTo>
                  <a:lnTo>
                    <a:pt x="3982" y="6897"/>
                  </a:lnTo>
                  <a:cubicBezTo>
                    <a:pt x="3946" y="6725"/>
                    <a:pt x="3927" y="6551"/>
                    <a:pt x="3927" y="6382"/>
                  </a:cubicBezTo>
                  <a:cubicBezTo>
                    <a:pt x="3927" y="5028"/>
                    <a:pt x="5028" y="3927"/>
                    <a:pt x="6382" y="3927"/>
                  </a:cubicBezTo>
                  <a:cubicBezTo>
                    <a:pt x="6662" y="3927"/>
                    <a:pt x="6942" y="3977"/>
                    <a:pt x="7215" y="4077"/>
                  </a:cubicBezTo>
                  <a:lnTo>
                    <a:pt x="8019" y="4368"/>
                  </a:lnTo>
                  <a:lnTo>
                    <a:pt x="8418" y="3611"/>
                  </a:lnTo>
                  <a:cubicBezTo>
                    <a:pt x="9272" y="1989"/>
                    <a:pt x="10937" y="982"/>
                    <a:pt x="12764" y="982"/>
                  </a:cubicBezTo>
                  <a:cubicBezTo>
                    <a:pt x="15470" y="982"/>
                    <a:pt x="17673" y="3184"/>
                    <a:pt x="17673" y="5891"/>
                  </a:cubicBezTo>
                  <a:cubicBezTo>
                    <a:pt x="17673" y="5977"/>
                    <a:pt x="17666" y="6060"/>
                    <a:pt x="17660" y="6145"/>
                  </a:cubicBezTo>
                  <a:lnTo>
                    <a:pt x="17655" y="6229"/>
                  </a:lnTo>
                  <a:lnTo>
                    <a:pt x="17610" y="6920"/>
                  </a:lnTo>
                  <a:lnTo>
                    <a:pt x="18245" y="7194"/>
                  </a:lnTo>
                  <a:cubicBezTo>
                    <a:pt x="19686" y="7816"/>
                    <a:pt x="20618" y="9232"/>
                    <a:pt x="20618" y="10800"/>
                  </a:cubicBezTo>
                  <a:cubicBezTo>
                    <a:pt x="20618" y="12965"/>
                    <a:pt x="18856" y="14727"/>
                    <a:pt x="16691" y="14727"/>
                  </a:cubicBezTo>
                  <a:lnTo>
                    <a:pt x="12764" y="14727"/>
                  </a:lnTo>
                  <a:cubicBezTo>
                    <a:pt x="12492" y="14727"/>
                    <a:pt x="12273" y="14947"/>
                    <a:pt x="12273" y="15218"/>
                  </a:cubicBezTo>
                  <a:cubicBezTo>
                    <a:pt x="12273" y="15489"/>
                    <a:pt x="12492" y="15709"/>
                    <a:pt x="12764" y="15709"/>
                  </a:cubicBezTo>
                  <a:lnTo>
                    <a:pt x="16691" y="15709"/>
                  </a:lnTo>
                  <a:cubicBezTo>
                    <a:pt x="19401" y="15709"/>
                    <a:pt x="21600" y="13511"/>
                    <a:pt x="21600" y="10800"/>
                  </a:cubicBezTo>
                  <a:cubicBezTo>
                    <a:pt x="21600" y="8780"/>
                    <a:pt x="20378" y="7045"/>
                    <a:pt x="18634" y="6292"/>
                  </a:cubicBezTo>
                  <a:moveTo>
                    <a:pt x="13745" y="17673"/>
                  </a:moveTo>
                  <a:cubicBezTo>
                    <a:pt x="13610" y="17673"/>
                    <a:pt x="13488" y="17728"/>
                    <a:pt x="13398" y="17817"/>
                  </a:cubicBezTo>
                  <a:lnTo>
                    <a:pt x="11291" y="19924"/>
                  </a:lnTo>
                  <a:lnTo>
                    <a:pt x="11291" y="8346"/>
                  </a:lnTo>
                  <a:cubicBezTo>
                    <a:pt x="11291" y="8074"/>
                    <a:pt x="11071" y="7855"/>
                    <a:pt x="10800" y="7855"/>
                  </a:cubicBezTo>
                  <a:cubicBezTo>
                    <a:pt x="10529" y="7855"/>
                    <a:pt x="10309" y="8074"/>
                    <a:pt x="10309" y="8346"/>
                  </a:cubicBezTo>
                  <a:lnTo>
                    <a:pt x="10309" y="19924"/>
                  </a:lnTo>
                  <a:lnTo>
                    <a:pt x="8202" y="17817"/>
                  </a:lnTo>
                  <a:cubicBezTo>
                    <a:pt x="8113" y="17728"/>
                    <a:pt x="7990" y="17673"/>
                    <a:pt x="7855" y="17673"/>
                  </a:cubicBezTo>
                  <a:cubicBezTo>
                    <a:pt x="7583" y="17673"/>
                    <a:pt x="7364" y="17893"/>
                    <a:pt x="7364" y="18164"/>
                  </a:cubicBezTo>
                  <a:cubicBezTo>
                    <a:pt x="7364" y="18300"/>
                    <a:pt x="7419" y="18422"/>
                    <a:pt x="7507" y="18511"/>
                  </a:cubicBezTo>
                  <a:lnTo>
                    <a:pt x="10453" y="21456"/>
                  </a:lnTo>
                  <a:cubicBezTo>
                    <a:pt x="10542" y="21545"/>
                    <a:pt x="10664" y="21600"/>
                    <a:pt x="10800" y="21600"/>
                  </a:cubicBezTo>
                  <a:cubicBezTo>
                    <a:pt x="10936" y="21600"/>
                    <a:pt x="11058" y="21545"/>
                    <a:pt x="11147" y="21456"/>
                  </a:cubicBezTo>
                  <a:lnTo>
                    <a:pt x="14093" y="18511"/>
                  </a:lnTo>
                  <a:cubicBezTo>
                    <a:pt x="14182" y="18422"/>
                    <a:pt x="14236" y="18300"/>
                    <a:pt x="14236" y="18164"/>
                  </a:cubicBezTo>
                  <a:cubicBezTo>
                    <a:pt x="14236" y="17893"/>
                    <a:pt x="14017" y="17673"/>
                    <a:pt x="13745" y="17673"/>
                  </a:cubicBezTo>
                </a:path>
              </a:pathLst>
            </a:custGeom>
            <a:solidFill>
              <a:schemeClr val="accent1"/>
            </a:solidFill>
            <a:ln w="12700">
              <a:noFill/>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grpSp>
      <p:grpSp>
        <p:nvGrpSpPr>
          <p:cNvPr id="36" name="Group 35">
            <a:extLst>
              <a:ext uri="{FF2B5EF4-FFF2-40B4-BE49-F238E27FC236}">
                <a16:creationId xmlns:a16="http://schemas.microsoft.com/office/drawing/2014/main" id="{1A84A1F6-DD42-0B43-8505-FDB877FA78BF}"/>
              </a:ext>
            </a:extLst>
          </p:cNvPr>
          <p:cNvGrpSpPr/>
          <p:nvPr userDrawn="1"/>
        </p:nvGrpSpPr>
        <p:grpSpPr>
          <a:xfrm>
            <a:off x="4174398" y="3820168"/>
            <a:ext cx="573141" cy="573141"/>
            <a:chOff x="3933410" y="3421996"/>
            <a:chExt cx="573141" cy="573141"/>
          </a:xfrm>
        </p:grpSpPr>
        <p:sp>
          <p:nvSpPr>
            <p:cNvPr id="37" name="Oval 36">
              <a:extLst>
                <a:ext uri="{FF2B5EF4-FFF2-40B4-BE49-F238E27FC236}">
                  <a16:creationId xmlns:a16="http://schemas.microsoft.com/office/drawing/2014/main" id="{DAD6F350-EAC1-FF42-9C91-3C8D12AFAD81}"/>
                </a:ext>
              </a:extLst>
            </p:cNvPr>
            <p:cNvSpPr/>
            <p:nvPr/>
          </p:nvSpPr>
          <p:spPr>
            <a:xfrm>
              <a:off x="3933410" y="3421996"/>
              <a:ext cx="573141" cy="573141"/>
            </a:xfrm>
            <a:prstGeom prst="ellipse">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Shape 2643">
              <a:extLst>
                <a:ext uri="{FF2B5EF4-FFF2-40B4-BE49-F238E27FC236}">
                  <a16:creationId xmlns:a16="http://schemas.microsoft.com/office/drawing/2014/main" id="{A2A5F5A0-F625-9243-9E3F-8F65E1FAB1A3}"/>
                </a:ext>
              </a:extLst>
            </p:cNvPr>
            <p:cNvSpPr/>
            <p:nvPr/>
          </p:nvSpPr>
          <p:spPr>
            <a:xfrm>
              <a:off x="4138105" y="3552995"/>
              <a:ext cx="167157" cy="306455"/>
            </a:xfrm>
            <a:custGeom>
              <a:avLst/>
              <a:gdLst/>
              <a:ahLst/>
              <a:cxnLst>
                <a:cxn ang="0">
                  <a:pos x="wd2" y="hd2"/>
                </a:cxn>
                <a:cxn ang="5400000">
                  <a:pos x="wd2" y="hd2"/>
                </a:cxn>
                <a:cxn ang="10800000">
                  <a:pos x="wd2" y="hd2"/>
                </a:cxn>
                <a:cxn ang="16200000">
                  <a:pos x="wd2" y="hd2"/>
                </a:cxn>
              </a:cxnLst>
              <a:rect l="0" t="0" r="r" b="b"/>
              <a:pathLst>
                <a:path w="21600" h="21600" extrusionOk="0">
                  <a:moveTo>
                    <a:pt x="11700" y="1473"/>
                  </a:moveTo>
                  <a:lnTo>
                    <a:pt x="9900" y="1473"/>
                  </a:lnTo>
                  <a:cubicBezTo>
                    <a:pt x="9403" y="1473"/>
                    <a:pt x="9000" y="1692"/>
                    <a:pt x="9000" y="1964"/>
                  </a:cubicBezTo>
                  <a:cubicBezTo>
                    <a:pt x="9000" y="2235"/>
                    <a:pt x="9403" y="2455"/>
                    <a:pt x="9900" y="2455"/>
                  </a:cubicBezTo>
                  <a:lnTo>
                    <a:pt x="11700" y="2455"/>
                  </a:lnTo>
                  <a:cubicBezTo>
                    <a:pt x="12197" y="2455"/>
                    <a:pt x="12600" y="2235"/>
                    <a:pt x="12600" y="1964"/>
                  </a:cubicBezTo>
                  <a:cubicBezTo>
                    <a:pt x="12600" y="1692"/>
                    <a:pt x="12197" y="1473"/>
                    <a:pt x="11700" y="1473"/>
                  </a:cubicBezTo>
                  <a:moveTo>
                    <a:pt x="19800" y="2945"/>
                  </a:moveTo>
                  <a:lnTo>
                    <a:pt x="1800" y="2945"/>
                  </a:lnTo>
                  <a:lnTo>
                    <a:pt x="1800" y="1964"/>
                  </a:lnTo>
                  <a:cubicBezTo>
                    <a:pt x="1800" y="1422"/>
                    <a:pt x="2605" y="982"/>
                    <a:pt x="3600" y="982"/>
                  </a:cubicBezTo>
                  <a:lnTo>
                    <a:pt x="18000" y="982"/>
                  </a:lnTo>
                  <a:cubicBezTo>
                    <a:pt x="18993" y="982"/>
                    <a:pt x="19800" y="1422"/>
                    <a:pt x="19800" y="1964"/>
                  </a:cubicBezTo>
                  <a:cubicBezTo>
                    <a:pt x="19800" y="1964"/>
                    <a:pt x="19800" y="2945"/>
                    <a:pt x="19800" y="2945"/>
                  </a:cubicBezTo>
                  <a:close/>
                  <a:moveTo>
                    <a:pt x="19800" y="17673"/>
                  </a:moveTo>
                  <a:lnTo>
                    <a:pt x="1800" y="17673"/>
                  </a:lnTo>
                  <a:lnTo>
                    <a:pt x="1800" y="3927"/>
                  </a:lnTo>
                  <a:lnTo>
                    <a:pt x="19800" y="3927"/>
                  </a:lnTo>
                  <a:cubicBezTo>
                    <a:pt x="19800" y="3927"/>
                    <a:pt x="19800" y="17673"/>
                    <a:pt x="19800" y="17673"/>
                  </a:cubicBezTo>
                  <a:close/>
                  <a:moveTo>
                    <a:pt x="19800" y="19636"/>
                  </a:moveTo>
                  <a:cubicBezTo>
                    <a:pt x="19800" y="20179"/>
                    <a:pt x="18993" y="20618"/>
                    <a:pt x="18000" y="20618"/>
                  </a:cubicBezTo>
                  <a:lnTo>
                    <a:pt x="3600" y="20618"/>
                  </a:lnTo>
                  <a:cubicBezTo>
                    <a:pt x="2605" y="20618"/>
                    <a:pt x="1800" y="20179"/>
                    <a:pt x="1800" y="19636"/>
                  </a:cubicBezTo>
                  <a:lnTo>
                    <a:pt x="1800" y="18655"/>
                  </a:lnTo>
                  <a:lnTo>
                    <a:pt x="19800" y="18655"/>
                  </a:lnTo>
                  <a:cubicBezTo>
                    <a:pt x="19800" y="18655"/>
                    <a:pt x="19800" y="19636"/>
                    <a:pt x="19800" y="19636"/>
                  </a:cubicBezTo>
                  <a:close/>
                  <a:moveTo>
                    <a:pt x="18000" y="0"/>
                  </a:moveTo>
                  <a:lnTo>
                    <a:pt x="3600" y="0"/>
                  </a:lnTo>
                  <a:cubicBezTo>
                    <a:pt x="1612" y="0"/>
                    <a:pt x="0" y="879"/>
                    <a:pt x="0" y="1964"/>
                  </a:cubicBezTo>
                  <a:lnTo>
                    <a:pt x="0" y="19636"/>
                  </a:lnTo>
                  <a:cubicBezTo>
                    <a:pt x="0" y="20721"/>
                    <a:pt x="1612" y="21600"/>
                    <a:pt x="3600" y="21600"/>
                  </a:cubicBezTo>
                  <a:lnTo>
                    <a:pt x="18000" y="21600"/>
                  </a:lnTo>
                  <a:cubicBezTo>
                    <a:pt x="19988" y="21600"/>
                    <a:pt x="21600" y="20721"/>
                    <a:pt x="21600" y="19636"/>
                  </a:cubicBezTo>
                  <a:lnTo>
                    <a:pt x="21600" y="1964"/>
                  </a:lnTo>
                  <a:cubicBezTo>
                    <a:pt x="21600" y="879"/>
                    <a:pt x="19988" y="0"/>
                    <a:pt x="18000" y="0"/>
                  </a:cubicBezTo>
                  <a:moveTo>
                    <a:pt x="10800" y="20127"/>
                  </a:moveTo>
                  <a:cubicBezTo>
                    <a:pt x="11297" y="20127"/>
                    <a:pt x="11700" y="19908"/>
                    <a:pt x="11700" y="19636"/>
                  </a:cubicBezTo>
                  <a:cubicBezTo>
                    <a:pt x="11700" y="19366"/>
                    <a:pt x="11297" y="19145"/>
                    <a:pt x="10800" y="19145"/>
                  </a:cubicBezTo>
                  <a:cubicBezTo>
                    <a:pt x="10303" y="19145"/>
                    <a:pt x="9900" y="19366"/>
                    <a:pt x="9900" y="19636"/>
                  </a:cubicBezTo>
                  <a:cubicBezTo>
                    <a:pt x="9900" y="19908"/>
                    <a:pt x="10303" y="20127"/>
                    <a:pt x="10800" y="20127"/>
                  </a:cubicBezTo>
                </a:path>
              </a:pathLst>
            </a:custGeom>
            <a:solidFill>
              <a:schemeClr val="accent1"/>
            </a:solidFill>
            <a:ln w="12700">
              <a:noFill/>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grpSp>
      <p:sp>
        <p:nvSpPr>
          <p:cNvPr id="39" name="Rounded Rectangle 38">
            <a:extLst>
              <a:ext uri="{FF2B5EF4-FFF2-40B4-BE49-F238E27FC236}">
                <a16:creationId xmlns:a16="http://schemas.microsoft.com/office/drawing/2014/main" id="{AEB58C0D-06AA-5749-A1E0-A4E1CA8E78C9}"/>
              </a:ext>
            </a:extLst>
          </p:cNvPr>
          <p:cNvSpPr/>
          <p:nvPr userDrawn="1"/>
        </p:nvSpPr>
        <p:spPr>
          <a:xfrm>
            <a:off x="4159384" y="1268927"/>
            <a:ext cx="2399002" cy="299628"/>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spc="300" dirty="0">
                <a:solidFill>
                  <a:schemeClr val="bg2"/>
                </a:solidFill>
              </a:rPr>
              <a:t>3 WAYS TO ACCESS</a:t>
            </a:r>
          </a:p>
        </p:txBody>
      </p:sp>
    </p:spTree>
    <p:extLst>
      <p:ext uri="{BB962C8B-B14F-4D97-AF65-F5344CB8AC3E}">
        <p14:creationId xmlns:p14="http://schemas.microsoft.com/office/powerpoint/2010/main" val="41259005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peaker Slide">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64C2DC2A-7AD3-6F4B-9793-4D46F9B9B04A}"/>
              </a:ext>
            </a:extLst>
          </p:cNvPr>
          <p:cNvGrpSpPr/>
          <p:nvPr userDrawn="1"/>
        </p:nvGrpSpPr>
        <p:grpSpPr>
          <a:xfrm>
            <a:off x="4572000" y="182880"/>
            <a:ext cx="4389120" cy="4777740"/>
            <a:chOff x="4572000" y="182880"/>
            <a:chExt cx="4389120" cy="4777740"/>
          </a:xfrm>
          <a:solidFill>
            <a:schemeClr val="bg2">
              <a:lumMod val="95000"/>
            </a:schemeClr>
          </a:solidFill>
        </p:grpSpPr>
        <p:sp>
          <p:nvSpPr>
            <p:cNvPr id="24" name="Parallelogram 23">
              <a:extLst>
                <a:ext uri="{FF2B5EF4-FFF2-40B4-BE49-F238E27FC236}">
                  <a16:creationId xmlns:a16="http://schemas.microsoft.com/office/drawing/2014/main" id="{15719CD6-287E-7D46-B37C-232F9862A08E}"/>
                </a:ext>
              </a:extLst>
            </p:cNvPr>
            <p:cNvSpPr/>
            <p:nvPr/>
          </p:nvSpPr>
          <p:spPr>
            <a:xfrm>
              <a:off x="4572000" y="182881"/>
              <a:ext cx="3762704" cy="4777739"/>
            </a:xfrm>
            <a:prstGeom prst="parallelogram">
              <a:avLst>
                <a:gd name="adj" fmla="val 2174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76866752-5609-3E49-AD8F-EEFDD00C0097}"/>
                </a:ext>
              </a:extLst>
            </p:cNvPr>
            <p:cNvSpPr/>
            <p:nvPr/>
          </p:nvSpPr>
          <p:spPr>
            <a:xfrm flipH="1">
              <a:off x="6318988" y="182880"/>
              <a:ext cx="2642132" cy="47777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Picture Placeholder 2">
            <a:extLst>
              <a:ext uri="{FF2B5EF4-FFF2-40B4-BE49-F238E27FC236}">
                <a16:creationId xmlns:a16="http://schemas.microsoft.com/office/drawing/2014/main" id="{CD971758-2E52-4942-A1B8-B4035CEF862D}"/>
              </a:ext>
            </a:extLst>
          </p:cNvPr>
          <p:cNvSpPr>
            <a:spLocks noGrp="1"/>
          </p:cNvSpPr>
          <p:nvPr>
            <p:ph type="pic" sz="quarter" idx="10" hasCustomPrompt="1"/>
          </p:nvPr>
        </p:nvSpPr>
        <p:spPr>
          <a:xfrm>
            <a:off x="350838" y="385763"/>
            <a:ext cx="1443037" cy="1443037"/>
          </a:xfrm>
          <a:prstGeom prst="ellipse">
            <a:avLst/>
          </a:prstGeom>
          <a:solidFill>
            <a:schemeClr val="bg1"/>
          </a:solidFill>
        </p:spPr>
        <p:txBody>
          <a:bodyPr anchor="ctr"/>
          <a:lstStyle>
            <a:lvl1pPr algn="ctr">
              <a:defRPr sz="1050">
                <a:solidFill>
                  <a:schemeClr val="bg2"/>
                </a:solidFill>
              </a:defRPr>
            </a:lvl1pPr>
          </a:lstStyle>
          <a:p>
            <a:r>
              <a:rPr lang="en-US" dirty="0"/>
              <a:t>PLACE YOUR PHOTO HERE</a:t>
            </a:r>
          </a:p>
        </p:txBody>
      </p:sp>
      <p:sp>
        <p:nvSpPr>
          <p:cNvPr id="50" name="Title 1">
            <a:extLst>
              <a:ext uri="{FF2B5EF4-FFF2-40B4-BE49-F238E27FC236}">
                <a16:creationId xmlns:a16="http://schemas.microsoft.com/office/drawing/2014/main" id="{3D2AFCB0-B95D-F84C-91FE-5AA4A5FE4111}"/>
              </a:ext>
            </a:extLst>
          </p:cNvPr>
          <p:cNvSpPr>
            <a:spLocks noGrp="1"/>
          </p:cNvSpPr>
          <p:nvPr>
            <p:ph type="title" hasCustomPrompt="1"/>
          </p:nvPr>
        </p:nvSpPr>
        <p:spPr>
          <a:xfrm>
            <a:off x="291769" y="2005872"/>
            <a:ext cx="4083892" cy="447416"/>
          </a:xfrm>
          <a:prstGeom prst="rect">
            <a:avLst/>
          </a:prstGeom>
        </p:spPr>
        <p:txBody>
          <a:bodyPr/>
          <a:lstStyle>
            <a:lvl1pPr>
              <a:defRPr sz="3600" b="1" i="0">
                <a:latin typeface="Segoe UI Semibold" panose="020B0502040204020203" pitchFamily="34" charset="0"/>
                <a:cs typeface="Segoe UI Semibold" panose="020B0502040204020203" pitchFamily="34" charset="0"/>
              </a:defRPr>
            </a:lvl1pPr>
          </a:lstStyle>
          <a:p>
            <a:r>
              <a:rPr lang="en-US" dirty="0"/>
              <a:t>Speaker Name</a:t>
            </a:r>
          </a:p>
        </p:txBody>
      </p:sp>
      <p:sp>
        <p:nvSpPr>
          <p:cNvPr id="52" name="Text Placeholder 4">
            <a:extLst>
              <a:ext uri="{FF2B5EF4-FFF2-40B4-BE49-F238E27FC236}">
                <a16:creationId xmlns:a16="http://schemas.microsoft.com/office/drawing/2014/main" id="{4914BB13-04BF-404C-AA9E-28E69E1D6E27}"/>
              </a:ext>
            </a:extLst>
          </p:cNvPr>
          <p:cNvSpPr>
            <a:spLocks noGrp="1"/>
          </p:cNvSpPr>
          <p:nvPr>
            <p:ph type="body" sz="quarter" idx="11" hasCustomPrompt="1"/>
          </p:nvPr>
        </p:nvSpPr>
        <p:spPr>
          <a:xfrm>
            <a:off x="291769" y="2555550"/>
            <a:ext cx="4077744" cy="774700"/>
          </a:xfrm>
          <a:prstGeom prst="rect">
            <a:avLst/>
          </a:prstGeom>
        </p:spPr>
        <p:txBody>
          <a:bodyPr/>
          <a:lstStyle>
            <a:lvl1pPr>
              <a:lnSpc>
                <a:spcPct val="100000"/>
              </a:lnSpc>
              <a:defRPr sz="2400" b="1" i="0">
                <a:solidFill>
                  <a:schemeClr val="accent2"/>
                </a:solidFill>
                <a:latin typeface="Segoe UI Semibold" panose="020B0502040204020203" pitchFamily="34" charset="0"/>
                <a:cs typeface="Segoe UI Semibold" panose="020B0502040204020203" pitchFamily="34" charset="0"/>
              </a:defRPr>
            </a:lvl1pPr>
          </a:lstStyle>
          <a:p>
            <a:pPr lvl="0"/>
            <a:r>
              <a:rPr lang="en-US" dirty="0"/>
              <a:t>Title</a:t>
            </a:r>
            <a:br>
              <a:rPr lang="en-US" dirty="0"/>
            </a:br>
            <a:r>
              <a:rPr lang="en-US" dirty="0"/>
              <a:t>Company</a:t>
            </a:r>
          </a:p>
        </p:txBody>
      </p:sp>
      <p:sp>
        <p:nvSpPr>
          <p:cNvPr id="53" name="Text Placeholder 4">
            <a:extLst>
              <a:ext uri="{FF2B5EF4-FFF2-40B4-BE49-F238E27FC236}">
                <a16:creationId xmlns:a16="http://schemas.microsoft.com/office/drawing/2014/main" id="{F242CE12-E6F8-964F-9232-CEBB0225A8EA}"/>
              </a:ext>
            </a:extLst>
          </p:cNvPr>
          <p:cNvSpPr>
            <a:spLocks noGrp="1"/>
          </p:cNvSpPr>
          <p:nvPr>
            <p:ph type="body" sz="quarter" idx="12" hasCustomPrompt="1"/>
          </p:nvPr>
        </p:nvSpPr>
        <p:spPr>
          <a:xfrm>
            <a:off x="718103" y="3598578"/>
            <a:ext cx="3651410" cy="1068958"/>
          </a:xfrm>
          <a:prstGeom prst="rect">
            <a:avLst/>
          </a:prstGeom>
        </p:spPr>
        <p:txBody>
          <a:bodyPr/>
          <a:lstStyle>
            <a:lvl1pPr>
              <a:lnSpc>
                <a:spcPct val="100000"/>
              </a:lnSpc>
              <a:spcBef>
                <a:spcPts val="0"/>
              </a:spcBef>
              <a:spcAft>
                <a:spcPts val="900"/>
              </a:spcAft>
              <a:defRPr lang="en-US" sz="1800" b="0" i="0" kern="1200" dirty="0">
                <a:solidFill>
                  <a:schemeClr val="tx1"/>
                </a:solidFill>
                <a:latin typeface="+mn-lt"/>
                <a:ea typeface="+mn-ea"/>
                <a:cs typeface="Segoe UI Semilight" panose="020B0402040204020203" pitchFamily="34" charset="0"/>
              </a:defRPr>
            </a:lvl1pPr>
          </a:lstStyle>
          <a:p>
            <a:pPr lvl="0"/>
            <a:r>
              <a:rPr lang="en-US" dirty="0"/>
              <a:t>/</a:t>
            </a:r>
            <a:r>
              <a:rPr lang="en-US" dirty="0" err="1"/>
              <a:t>yourname</a:t>
            </a:r>
            <a:endParaRPr lang="en-US" dirty="0"/>
          </a:p>
          <a:p>
            <a:pPr lvl="0"/>
            <a:r>
              <a:rPr lang="en-US" dirty="0"/>
              <a:t>@</a:t>
            </a:r>
            <a:r>
              <a:rPr lang="en-US" dirty="0" err="1"/>
              <a:t>yourhandle</a:t>
            </a:r>
            <a:endParaRPr lang="en-US" dirty="0"/>
          </a:p>
          <a:p>
            <a:pPr lvl="0"/>
            <a:r>
              <a:rPr lang="en-US" dirty="0" err="1"/>
              <a:t>yourname</a:t>
            </a:r>
            <a:endParaRPr lang="en-US" dirty="0"/>
          </a:p>
        </p:txBody>
      </p:sp>
      <p:sp>
        <p:nvSpPr>
          <p:cNvPr id="61" name="Text Placeholder 6">
            <a:extLst>
              <a:ext uri="{FF2B5EF4-FFF2-40B4-BE49-F238E27FC236}">
                <a16:creationId xmlns:a16="http://schemas.microsoft.com/office/drawing/2014/main" id="{4C9BAD48-11ED-1C45-8E0B-00EE221E2613}"/>
              </a:ext>
            </a:extLst>
          </p:cNvPr>
          <p:cNvSpPr>
            <a:spLocks noGrp="1"/>
          </p:cNvSpPr>
          <p:nvPr>
            <p:ph type="body" sz="quarter" idx="15"/>
          </p:nvPr>
        </p:nvSpPr>
        <p:spPr>
          <a:xfrm>
            <a:off x="5629481" y="2750956"/>
            <a:ext cx="2998926" cy="1806855"/>
          </a:xfrm>
          <a:prstGeom prst="rect">
            <a:avLst/>
          </a:prstGeom>
        </p:spPr>
        <p:txBody>
          <a:bodyPr anchor="ctr"/>
          <a:lstStyle>
            <a:lvl1pPr>
              <a:spcBef>
                <a:spcPts val="0"/>
              </a:spcBef>
              <a:defRPr lang="en-US" sz="2400" kern="1200" spc="20" dirty="0">
                <a:solidFill>
                  <a:schemeClr val="tx1"/>
                </a:solidFill>
                <a:latin typeface="+mn-lt"/>
                <a:ea typeface="+mn-ea"/>
                <a:cs typeface="+mn-cs"/>
              </a:defRPr>
            </a:lvl1pPr>
          </a:lstStyle>
          <a:p>
            <a:pPr marL="0" lvl="0" algn="l" defTabSz="914400" rtl="0" eaLnBrk="1" latinLnBrk="0" hangingPunct="1">
              <a:spcAft>
                <a:spcPts val="3200"/>
              </a:spcAft>
              <a:defRPr/>
            </a:pPr>
            <a:r>
              <a:rPr lang="en-US" dirty="0"/>
              <a:t>Click to edit Master</a:t>
            </a:r>
          </a:p>
        </p:txBody>
      </p:sp>
      <p:sp>
        <p:nvSpPr>
          <p:cNvPr id="62" name="Text Placeholder 6">
            <a:extLst>
              <a:ext uri="{FF2B5EF4-FFF2-40B4-BE49-F238E27FC236}">
                <a16:creationId xmlns:a16="http://schemas.microsoft.com/office/drawing/2014/main" id="{E3F1CDDB-E2E2-5E44-A257-9D44C51E2CC4}"/>
              </a:ext>
            </a:extLst>
          </p:cNvPr>
          <p:cNvSpPr>
            <a:spLocks noGrp="1"/>
          </p:cNvSpPr>
          <p:nvPr>
            <p:ph type="body" sz="quarter" idx="16"/>
          </p:nvPr>
        </p:nvSpPr>
        <p:spPr>
          <a:xfrm>
            <a:off x="5629481" y="585656"/>
            <a:ext cx="2998926" cy="1806855"/>
          </a:xfrm>
          <a:prstGeom prst="rect">
            <a:avLst/>
          </a:prstGeom>
        </p:spPr>
        <p:txBody>
          <a:bodyPr anchor="ctr"/>
          <a:lstStyle>
            <a:lvl1pPr>
              <a:spcBef>
                <a:spcPts val="0"/>
              </a:spcBef>
              <a:defRPr lang="en-US" sz="2400" kern="1200" spc="20" dirty="0">
                <a:solidFill>
                  <a:schemeClr val="tx1"/>
                </a:solidFill>
                <a:latin typeface="+mn-lt"/>
                <a:ea typeface="+mn-ea"/>
                <a:cs typeface="+mn-cs"/>
              </a:defRPr>
            </a:lvl1pPr>
          </a:lstStyle>
          <a:p>
            <a:pPr marL="0" lvl="0" algn="l" defTabSz="914400" rtl="0" eaLnBrk="1" latinLnBrk="0" hangingPunct="1">
              <a:spcAft>
                <a:spcPts val="3200"/>
              </a:spcAft>
              <a:defRPr/>
            </a:pPr>
            <a:r>
              <a:rPr lang="en-US" dirty="0"/>
              <a:t>Click to edit Master</a:t>
            </a:r>
          </a:p>
        </p:txBody>
      </p:sp>
    </p:spTree>
    <p:extLst>
      <p:ext uri="{BB962C8B-B14F-4D97-AF65-F5344CB8AC3E}">
        <p14:creationId xmlns:p14="http://schemas.microsoft.com/office/powerpoint/2010/main" val="10384297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0282442C-BE09-DB46-99F0-F415A3B2793A}"/>
              </a:ext>
            </a:extLst>
          </p:cNvPr>
          <p:cNvGrpSpPr/>
          <p:nvPr userDrawn="1"/>
        </p:nvGrpSpPr>
        <p:grpSpPr>
          <a:xfrm>
            <a:off x="1902459" y="182880"/>
            <a:ext cx="7058661" cy="4777740"/>
            <a:chOff x="3153809" y="182880"/>
            <a:chExt cx="7058661" cy="4777740"/>
          </a:xfrm>
        </p:grpSpPr>
        <p:sp>
          <p:nvSpPr>
            <p:cNvPr id="14" name="Parallelogram 13">
              <a:extLst>
                <a:ext uri="{FF2B5EF4-FFF2-40B4-BE49-F238E27FC236}">
                  <a16:creationId xmlns:a16="http://schemas.microsoft.com/office/drawing/2014/main" id="{84F7E35A-5865-724F-A4DB-B5398C9A9264}"/>
                </a:ext>
              </a:extLst>
            </p:cNvPr>
            <p:cNvSpPr/>
            <p:nvPr/>
          </p:nvSpPr>
          <p:spPr>
            <a:xfrm>
              <a:off x="3153809" y="182881"/>
              <a:ext cx="4894891" cy="4777739"/>
            </a:xfrm>
            <a:prstGeom prst="parallelogram">
              <a:avLst>
                <a:gd name="adj" fmla="val 1741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F6D6DE4-01A7-9D45-BACE-FE599BCDC8AE}"/>
                </a:ext>
              </a:extLst>
            </p:cNvPr>
            <p:cNvSpPr/>
            <p:nvPr/>
          </p:nvSpPr>
          <p:spPr>
            <a:xfrm flipH="1">
              <a:off x="6318988" y="182880"/>
              <a:ext cx="3893482" cy="47777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itle 1">
            <a:extLst>
              <a:ext uri="{FF2B5EF4-FFF2-40B4-BE49-F238E27FC236}">
                <a16:creationId xmlns:a16="http://schemas.microsoft.com/office/drawing/2014/main" id="{BA68C171-B55D-6042-A362-393751A53642}"/>
              </a:ext>
            </a:extLst>
          </p:cNvPr>
          <p:cNvSpPr>
            <a:spLocks noGrp="1"/>
          </p:cNvSpPr>
          <p:nvPr>
            <p:ph type="title" hasCustomPrompt="1"/>
          </p:nvPr>
        </p:nvSpPr>
        <p:spPr>
          <a:xfrm>
            <a:off x="312744" y="437936"/>
            <a:ext cx="2131099" cy="960878"/>
          </a:xfrm>
          <a:prstGeom prst="rect">
            <a:avLst/>
          </a:prstGeom>
        </p:spPr>
        <p:txBody>
          <a:bodyPr/>
          <a:lstStyle>
            <a:lvl1pPr>
              <a:defRPr sz="3600" b="1" i="0">
                <a:latin typeface="Segoe UI Semibold" panose="020B0502040204020203" pitchFamily="34" charset="0"/>
                <a:cs typeface="Segoe UI Semibold" panose="020B0502040204020203" pitchFamily="34" charset="0"/>
              </a:defRPr>
            </a:lvl1pPr>
          </a:lstStyle>
          <a:p>
            <a:r>
              <a:rPr lang="en-US" dirty="0"/>
              <a:t>Title here</a:t>
            </a:r>
          </a:p>
        </p:txBody>
      </p:sp>
      <p:sp>
        <p:nvSpPr>
          <p:cNvPr id="12" name="Text Placeholder 11">
            <a:extLst>
              <a:ext uri="{FF2B5EF4-FFF2-40B4-BE49-F238E27FC236}">
                <a16:creationId xmlns:a16="http://schemas.microsoft.com/office/drawing/2014/main" id="{F64A4F44-F1FB-FC4A-B23B-359AF4D18A6D}"/>
              </a:ext>
            </a:extLst>
          </p:cNvPr>
          <p:cNvSpPr>
            <a:spLocks noGrp="1"/>
          </p:cNvSpPr>
          <p:nvPr>
            <p:ph type="body" sz="quarter" idx="10"/>
          </p:nvPr>
        </p:nvSpPr>
        <p:spPr>
          <a:xfrm>
            <a:off x="3073570" y="715437"/>
            <a:ext cx="5497512" cy="3902075"/>
          </a:xfrm>
          <a:prstGeom prst="rect">
            <a:avLst/>
          </a:prstGeom>
        </p:spPr>
        <p:txBody>
          <a:bodyPr/>
          <a:lstStyle>
            <a:lvl1pPr marL="342900" indent="-342900" algn="l" defTabSz="914400" rtl="0" eaLnBrk="1" latinLnBrk="0" hangingPunct="1">
              <a:spcBef>
                <a:spcPts val="0"/>
              </a:spcBef>
              <a:spcAft>
                <a:spcPts val="1600"/>
              </a:spcAft>
              <a:buClr>
                <a:schemeClr val="accent1"/>
              </a:buClr>
              <a:buFont typeface="+mj-lt"/>
              <a:buAutoNum type="arabicPeriod"/>
              <a:defRPr lang="en-US" sz="2400" kern="1200" dirty="0" smtClean="0">
                <a:solidFill>
                  <a:schemeClr val="bg2"/>
                </a:solidFill>
                <a:latin typeface="+mn-lt"/>
                <a:ea typeface="+mn-ea"/>
                <a:cs typeface="+mn-cs"/>
              </a:defRPr>
            </a:lvl1pPr>
            <a:lvl2pPr marL="457200" indent="-457200">
              <a:spcBef>
                <a:spcPts val="0"/>
              </a:spcBef>
              <a:spcAft>
                <a:spcPts val="1600"/>
              </a:spcAft>
              <a:buFont typeface="+mj-lt"/>
              <a:buAutoNum type="arabicPeriod"/>
              <a:defRPr/>
            </a:lvl2pPr>
          </a:lstStyle>
          <a:p>
            <a:pPr lvl="0"/>
            <a:r>
              <a:rPr lang="en-US" dirty="0"/>
              <a:t>Click to edit Master text styles</a:t>
            </a:r>
          </a:p>
        </p:txBody>
      </p:sp>
    </p:spTree>
    <p:extLst>
      <p:ext uri="{BB962C8B-B14F-4D97-AF65-F5344CB8AC3E}">
        <p14:creationId xmlns:p14="http://schemas.microsoft.com/office/powerpoint/2010/main" val="34695132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3666133-B261-8846-94EF-A8061DB2282F}"/>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21571" r="19477" b="8517"/>
          <a:stretch/>
        </p:blipFill>
        <p:spPr>
          <a:xfrm>
            <a:off x="4359729" y="202012"/>
            <a:ext cx="4596134" cy="4755005"/>
          </a:xfrm>
          <a:prstGeom prst="rect">
            <a:avLst/>
          </a:prstGeom>
        </p:spPr>
      </p:pic>
      <p:sp>
        <p:nvSpPr>
          <p:cNvPr id="4" name="Parallelogram 3">
            <a:extLst>
              <a:ext uri="{FF2B5EF4-FFF2-40B4-BE49-F238E27FC236}">
                <a16:creationId xmlns:a16="http://schemas.microsoft.com/office/drawing/2014/main" id="{AE7BA9EE-E981-FD49-945F-E00CC157B779}"/>
              </a:ext>
            </a:extLst>
          </p:cNvPr>
          <p:cNvSpPr/>
          <p:nvPr userDrawn="1"/>
        </p:nvSpPr>
        <p:spPr>
          <a:xfrm rot="10800000">
            <a:off x="509007" y="182880"/>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E3BBEE66-B951-1F4E-8D8F-354A19077B4F}"/>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424736" y="-446212"/>
            <a:ext cx="2706136" cy="2706136"/>
          </a:xfrm>
          <a:prstGeom prst="rect">
            <a:avLst/>
          </a:prstGeom>
        </p:spPr>
      </p:pic>
      <p:sp>
        <p:nvSpPr>
          <p:cNvPr id="9" name="Title 1">
            <a:extLst>
              <a:ext uri="{FF2B5EF4-FFF2-40B4-BE49-F238E27FC236}">
                <a16:creationId xmlns:a16="http://schemas.microsoft.com/office/drawing/2014/main" id="{BA68C171-B55D-6042-A362-393751A53642}"/>
              </a:ext>
            </a:extLst>
          </p:cNvPr>
          <p:cNvSpPr>
            <a:spLocks noGrp="1"/>
          </p:cNvSpPr>
          <p:nvPr>
            <p:ph type="title" hasCustomPrompt="1"/>
          </p:nvPr>
        </p:nvSpPr>
        <p:spPr>
          <a:xfrm>
            <a:off x="291769" y="2579514"/>
            <a:ext cx="4046985" cy="1567656"/>
          </a:xfrm>
          <a:prstGeom prst="rect">
            <a:avLst/>
          </a:prstGeom>
        </p:spPr>
        <p:txBody>
          <a:bodyPr/>
          <a:lstStyle>
            <a:lvl1pPr>
              <a:lnSpc>
                <a:spcPct val="100000"/>
              </a:lnSpc>
              <a:defRPr sz="4000" b="1" i="0">
                <a:latin typeface="Segoe UI Semibold" panose="020B0502040204020203" pitchFamily="34" charset="0"/>
                <a:cs typeface="Segoe UI Semibold" panose="020B0502040204020203" pitchFamily="34" charset="0"/>
              </a:defRPr>
            </a:lvl1pPr>
          </a:lstStyle>
          <a:p>
            <a:r>
              <a:rPr lang="en-US" dirty="0"/>
              <a:t>Section title</a:t>
            </a:r>
            <a:br>
              <a:rPr lang="en-US" dirty="0"/>
            </a:br>
            <a:r>
              <a:rPr lang="en-US" dirty="0"/>
              <a:t>goes here</a:t>
            </a:r>
          </a:p>
        </p:txBody>
      </p:sp>
    </p:spTree>
    <p:extLst>
      <p:ext uri="{BB962C8B-B14F-4D97-AF65-F5344CB8AC3E}">
        <p14:creationId xmlns:p14="http://schemas.microsoft.com/office/powerpoint/2010/main" val="2770348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image" Target="../media/image21.emf"/><Relationship Id="rId3" Type="http://schemas.openxmlformats.org/officeDocument/2006/relationships/slideLayout" Target="../slideLayouts/slideLayout23.xml"/><Relationship Id="rId7" Type="http://schemas.openxmlformats.org/officeDocument/2006/relationships/slideLayout" Target="../slideLayouts/slideLayout27.xml"/><Relationship Id="rId12" Type="http://schemas.openxmlformats.org/officeDocument/2006/relationships/theme" Target="../theme/theme2.xml"/><Relationship Id="rId17" Type="http://schemas.openxmlformats.org/officeDocument/2006/relationships/image" Target="../media/image25.svg"/><Relationship Id="rId2" Type="http://schemas.openxmlformats.org/officeDocument/2006/relationships/slideLayout" Target="../slideLayouts/slideLayout22.xml"/><Relationship Id="rId16" Type="http://schemas.openxmlformats.org/officeDocument/2006/relationships/image" Target="../media/image24.png"/><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5" Type="http://schemas.openxmlformats.org/officeDocument/2006/relationships/slideLayout" Target="../slideLayouts/slideLayout25.xml"/><Relationship Id="rId15" Type="http://schemas.openxmlformats.org/officeDocument/2006/relationships/image" Target="../media/image23.svg"/><Relationship Id="rId10" Type="http://schemas.openxmlformats.org/officeDocument/2006/relationships/slideLayout" Target="../slideLayouts/slideLayout30.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image" Target="../media/image2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25178DF-0BC1-CB40-926D-B10DA482A96C}"/>
              </a:ext>
            </a:extLst>
          </p:cNvPr>
          <p:cNvPicPr>
            <a:picLocks noChangeAspect="1"/>
          </p:cNvPicPr>
          <p:nvPr userDrawn="1"/>
        </p:nvPicPr>
        <p:blipFill rotWithShape="1">
          <a:blip r:embed="rId22" cstate="print">
            <a:extLst>
              <a:ext uri="{28A0092B-C50C-407E-A947-70E740481C1C}">
                <a14:useLocalDpi xmlns:a14="http://schemas.microsoft.com/office/drawing/2010/main"/>
              </a:ext>
            </a:extLst>
          </a:blip>
          <a:srcRect/>
          <a:stretch/>
        </p:blipFill>
        <p:spPr>
          <a:xfrm>
            <a:off x="8408614" y="4761210"/>
            <a:ext cx="490258" cy="199409"/>
          </a:xfrm>
          <a:prstGeom prst="rect">
            <a:avLst/>
          </a:prstGeom>
        </p:spPr>
      </p:pic>
    </p:spTree>
    <p:extLst>
      <p:ext uri="{BB962C8B-B14F-4D97-AF65-F5344CB8AC3E}">
        <p14:creationId xmlns:p14="http://schemas.microsoft.com/office/powerpoint/2010/main" val="4065379441"/>
      </p:ext>
    </p:extLst>
  </p:cSld>
  <p:clrMap bg1="lt1" tx1="dk1" bg2="lt2" tx2="dk2" accent1="accent1" accent2="accent2" accent3="accent3" accent4="accent4" accent5="accent5" accent6="accent6" hlink="hlink" folHlink="folHlink"/>
  <p:sldLayoutIdLst>
    <p:sldLayoutId id="2147483712" r:id="rId1"/>
    <p:sldLayoutId id="2147483711" r:id="rId2"/>
    <p:sldLayoutId id="2147483713" r:id="rId3"/>
    <p:sldLayoutId id="2147483715" r:id="rId4"/>
    <p:sldLayoutId id="2147483716" r:id="rId5"/>
    <p:sldLayoutId id="2147483717" r:id="rId6"/>
    <p:sldLayoutId id="2147483718" r:id="rId7"/>
    <p:sldLayoutId id="2147483714" r:id="rId8"/>
    <p:sldLayoutId id="2147483705" r:id="rId9"/>
    <p:sldLayoutId id="2147483691" r:id="rId10"/>
    <p:sldLayoutId id="2147483692" r:id="rId11"/>
    <p:sldLayoutId id="2147483697" r:id="rId12"/>
    <p:sldLayoutId id="2147483678" r:id="rId13"/>
    <p:sldLayoutId id="2147483719" r:id="rId14"/>
    <p:sldLayoutId id="2147483720" r:id="rId15"/>
    <p:sldLayoutId id="2147483721" r:id="rId16"/>
    <p:sldLayoutId id="2147483722" r:id="rId17"/>
    <p:sldLayoutId id="2147483688" r:id="rId18"/>
    <p:sldLayoutId id="2147483723" r:id="rId19"/>
    <p:sldLayoutId id="2147483727" r:id="rId20"/>
  </p:sldLayoutIdLst>
  <p:hf hdr="0" ftr="0" dt="0"/>
  <p:txStyles>
    <p:title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p:titleStyle>
    <p:bodyStyle>
      <a:lvl1pPr marL="0" indent="0" algn="l" defTabSz="914400" rtl="0" eaLnBrk="1" latinLnBrk="0" hangingPunct="1">
        <a:spcBef>
          <a:spcPct val="20000"/>
        </a:spcBef>
        <a:buClr>
          <a:schemeClr val="accent3"/>
        </a:buClr>
        <a:buFont typeface="Arial"/>
        <a:buNone/>
        <a:defRPr sz="2400" b="0" i="0" kern="1200">
          <a:solidFill>
            <a:schemeClr val="tx1"/>
          </a:solidFill>
          <a:latin typeface="Segoe UI Semilight" panose="020B0402040204020203" pitchFamily="34" charset="0"/>
          <a:ea typeface="+mn-ea"/>
          <a:cs typeface="Segoe UI Semilight" panose="020B0402040204020203" pitchFamily="34" charset="0"/>
        </a:defRPr>
      </a:lvl1pPr>
      <a:lvl2pPr marL="342900" indent="-342900" algn="l" defTabSz="914400" rtl="0" eaLnBrk="1" latinLnBrk="0" hangingPunct="1">
        <a:spcBef>
          <a:spcPct val="20000"/>
        </a:spcBef>
        <a:buClr>
          <a:schemeClr val="accent3"/>
        </a:buClr>
        <a:buFont typeface="Arial"/>
        <a:buChar char="•"/>
        <a:defRPr lang="en-US" sz="2000"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638175" indent="-342900" algn="l" defTabSz="914400" rtl="0" eaLnBrk="1" latinLnBrk="0" hangingPunct="1">
        <a:spcBef>
          <a:spcPct val="20000"/>
        </a:spcBef>
        <a:buClr>
          <a:schemeClr val="accent3"/>
        </a:buClr>
        <a:buFont typeface="Arial"/>
        <a:buChar char="•"/>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922338" indent="-342900" algn="l" defTabSz="914400" rtl="0" eaLnBrk="1" latinLnBrk="0" hangingPunct="1">
        <a:spcBef>
          <a:spcPct val="20000"/>
        </a:spcBef>
        <a:buClr>
          <a:schemeClr val="accent3"/>
        </a:buClr>
        <a:buFont typeface="Arial"/>
        <a:buChar char="•"/>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189038" indent="-342900" algn="l" defTabSz="914400" rtl="0" eaLnBrk="1" latinLnBrk="0" hangingPunct="1">
        <a:spcBef>
          <a:spcPct val="20000"/>
        </a:spcBef>
        <a:buClr>
          <a:schemeClr val="accent3"/>
        </a:buClr>
        <a:buFont typeface="Arial"/>
        <a:buChar char="•"/>
        <a:defRPr lang="en-US" sz="1800" b="0" i="0" kern="1200" dirty="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1A37992-00A0-B464-F013-B8297D76E6C5}"/>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E0AACA-67A4-7FD6-7CE6-356610E71A66}"/>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68DAB3C-A256-D995-76E7-CF3CDAF3B2E1}"/>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DC86EEF7-ADF7-49AE-B9AC-CAEF7FBBBE24}" type="datetimeFigureOut">
              <a:rPr lang="en-US" smtClean="0"/>
              <a:t>12/4/2022</a:t>
            </a:fld>
            <a:endParaRPr lang="en-US"/>
          </a:p>
        </p:txBody>
      </p:sp>
      <p:sp>
        <p:nvSpPr>
          <p:cNvPr id="5" name="Footer Placeholder 4">
            <a:extLst>
              <a:ext uri="{FF2B5EF4-FFF2-40B4-BE49-F238E27FC236}">
                <a16:creationId xmlns:a16="http://schemas.microsoft.com/office/drawing/2014/main" id="{768460BD-B11A-1C2E-5ABA-6FA48ADADBB1}"/>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752F762-7898-6167-C50A-5BC8CC12587F}"/>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FDF39319-9AAB-47D2-A504-E99D26CC3164}" type="slidenum">
              <a:rPr lang="en-US" smtClean="0"/>
              <a:t>‹#›</a:t>
            </a:fld>
            <a:endParaRPr lang="en-US"/>
          </a:p>
        </p:txBody>
      </p:sp>
      <p:pic>
        <p:nvPicPr>
          <p:cNvPr id="7" name="Picture 6">
            <a:extLst>
              <a:ext uri="{FF2B5EF4-FFF2-40B4-BE49-F238E27FC236}">
                <a16:creationId xmlns:a16="http://schemas.microsoft.com/office/drawing/2014/main" id="{8CED475E-A39A-7B85-3D34-C18945FDE9CA}"/>
              </a:ext>
            </a:extLst>
          </p:cNvPr>
          <p:cNvPicPr>
            <a:picLocks noChangeAspect="1"/>
          </p:cNvPicPr>
          <p:nvPr userDrawn="1"/>
        </p:nvPicPr>
        <p:blipFill rotWithShape="1">
          <a:blip r:embed="rId13"/>
          <a:srcRect l="-1" t="9091" r="9838"/>
          <a:stretch/>
        </p:blipFill>
        <p:spPr>
          <a:xfrm flipH="1">
            <a:off x="-57150" y="-71437"/>
            <a:ext cx="9267825" cy="5361552"/>
          </a:xfrm>
          <a:prstGeom prst="rect">
            <a:avLst/>
          </a:prstGeom>
        </p:spPr>
      </p:pic>
      <p:pic>
        <p:nvPicPr>
          <p:cNvPr id="12" name="Graphic 11">
            <a:extLst>
              <a:ext uri="{FF2B5EF4-FFF2-40B4-BE49-F238E27FC236}">
                <a16:creationId xmlns:a16="http://schemas.microsoft.com/office/drawing/2014/main" id="{AC253144-A6E9-4E34-74D3-7BC2CAF15C94}"/>
              </a:ext>
            </a:extLst>
          </p:cNvPr>
          <p:cNvPicPr>
            <a:picLocks noChangeAspect="1"/>
          </p:cNvPicPr>
          <p:nvPr userDrawn="1"/>
        </p:nvPicPr>
        <p:blipFill>
          <a:blip r:embed="rId14">
            <a:extLst>
              <a:ext uri="{96DAC541-7B7A-43D3-8B79-37D633B846F1}">
                <asvg:svgBlip xmlns:asvg="http://schemas.microsoft.com/office/drawing/2016/SVG/main" r:embed="rId15"/>
              </a:ext>
            </a:extLst>
          </a:blip>
          <a:stretch>
            <a:fillRect/>
          </a:stretch>
        </p:blipFill>
        <p:spPr>
          <a:xfrm>
            <a:off x="4936664" y="4026296"/>
            <a:ext cx="3736181" cy="814388"/>
          </a:xfrm>
          <a:prstGeom prst="rect">
            <a:avLst/>
          </a:prstGeom>
        </p:spPr>
      </p:pic>
      <p:pic>
        <p:nvPicPr>
          <p:cNvPr id="17" name="Graphic 16">
            <a:extLst>
              <a:ext uri="{FF2B5EF4-FFF2-40B4-BE49-F238E27FC236}">
                <a16:creationId xmlns:a16="http://schemas.microsoft.com/office/drawing/2014/main" id="{107F60A5-796D-7271-3EF0-0EF8FC206397}"/>
              </a:ext>
            </a:extLst>
          </p:cNvPr>
          <p:cNvPicPr>
            <a:picLocks/>
          </p:cNvPicPr>
          <p:nvPr userDrawn="1"/>
        </p:nvPicPr>
        <p:blipFill>
          <a:blip r:embed="rId16">
            <a:extLst>
              <a:ext uri="{96DAC541-7B7A-43D3-8B79-37D633B846F1}">
                <asvg:svgBlip xmlns:asvg="http://schemas.microsoft.com/office/drawing/2016/SVG/main" r:embed="rId17"/>
              </a:ext>
            </a:extLst>
          </a:blip>
          <a:stretch>
            <a:fillRect/>
          </a:stretch>
        </p:blipFill>
        <p:spPr>
          <a:xfrm>
            <a:off x="3657600" y="4939020"/>
            <a:ext cx="5486400" cy="35719"/>
          </a:xfrm>
          <a:prstGeom prst="rect">
            <a:avLst/>
          </a:prstGeom>
        </p:spPr>
      </p:pic>
      <p:pic>
        <p:nvPicPr>
          <p:cNvPr id="18" name="Graphic 17">
            <a:extLst>
              <a:ext uri="{FF2B5EF4-FFF2-40B4-BE49-F238E27FC236}">
                <a16:creationId xmlns:a16="http://schemas.microsoft.com/office/drawing/2014/main" id="{970DDB91-13EB-1693-5510-5FDB89D96D3B}"/>
              </a:ext>
            </a:extLst>
          </p:cNvPr>
          <p:cNvPicPr>
            <a:picLocks/>
          </p:cNvPicPr>
          <p:nvPr userDrawn="1"/>
        </p:nvPicPr>
        <p:blipFill>
          <a:blip r:embed="rId16">
            <a:extLst>
              <a:ext uri="{96DAC541-7B7A-43D3-8B79-37D633B846F1}">
                <asvg:svgBlip xmlns:asvg="http://schemas.microsoft.com/office/drawing/2016/SVG/main" r:embed="rId17"/>
              </a:ext>
            </a:extLst>
          </a:blip>
          <a:stretch>
            <a:fillRect/>
          </a:stretch>
        </p:blipFill>
        <p:spPr>
          <a:xfrm>
            <a:off x="2286000" y="5081419"/>
            <a:ext cx="6858000" cy="35719"/>
          </a:xfrm>
          <a:prstGeom prst="rect">
            <a:avLst/>
          </a:prstGeom>
        </p:spPr>
      </p:pic>
    </p:spTree>
    <p:extLst>
      <p:ext uri="{BB962C8B-B14F-4D97-AF65-F5344CB8AC3E}">
        <p14:creationId xmlns:p14="http://schemas.microsoft.com/office/powerpoint/2010/main" val="1143074117"/>
      </p:ext>
    </p:extLst>
  </p:cSld>
  <p:clrMap bg1="lt1" tx1="dk1" bg2="lt2" tx2="dk2" accent1="accent1" accent2="accent2" accent3="accent3" accent4="accent4" accent5="accent5" accent6="accent6" hlink="hlink" folHlink="folHlink"/>
  <p:sldLayoutIdLst>
    <p:sldLayoutId id="2147483729" r:id="rId1"/>
    <p:sldLayoutId id="2147483730" r:id="rId2"/>
    <p:sldLayoutId id="2147483731" r:id="rId3"/>
    <p:sldLayoutId id="2147483732" r:id="rId4"/>
    <p:sldLayoutId id="2147483733" r:id="rId5"/>
    <p:sldLayoutId id="2147483734" r:id="rId6"/>
    <p:sldLayoutId id="2147483735" r:id="rId7"/>
    <p:sldLayoutId id="2147483736" r:id="rId8"/>
    <p:sldLayoutId id="2147483737" r:id="rId9"/>
    <p:sldLayoutId id="2147483738" r:id="rId10"/>
    <p:sldLayoutId id="2147483739"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mailto:feaselkl@solliance.net" TargetMode="External"/><Relationship Id="rId1" Type="http://schemas.openxmlformats.org/officeDocument/2006/relationships/slideLayout" Target="../slideLayouts/slideLayout21.xml"/></Relationships>
</file>

<file path=ppt/slides/_rels/slide1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3" Type="http://schemas.openxmlformats.org/officeDocument/2006/relationships/hyperlink" Target="http://www.ikeellis.com/" TargetMode="External"/><Relationship Id="rId2" Type="http://schemas.openxmlformats.org/officeDocument/2006/relationships/image" Target="../media/image26.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1.png"/><Relationship Id="rId1" Type="http://schemas.openxmlformats.org/officeDocument/2006/relationships/slideLayout" Target="../slideLayouts/slideLayout19.xml"/><Relationship Id="rId4" Type="http://schemas.openxmlformats.org/officeDocument/2006/relationships/image" Target="../media/image52.png"/></Relationships>
</file>

<file path=ppt/slides/_rels/slide2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3" Type="http://schemas.openxmlformats.org/officeDocument/2006/relationships/hyperlink" Target="https://curatedsql.com/" TargetMode="External"/><Relationship Id="rId2" Type="http://schemas.openxmlformats.org/officeDocument/2006/relationships/image" Target="../media/image27.jpeg"/><Relationship Id="rId1" Type="http://schemas.openxmlformats.org/officeDocument/2006/relationships/slideLayout" Target="../slideLayouts/slideLayout7.xml"/><Relationship Id="rId5" Type="http://schemas.openxmlformats.org/officeDocument/2006/relationships/image" Target="../media/image29.png"/><Relationship Id="rId4" Type="http://schemas.openxmlformats.org/officeDocument/2006/relationships/image" Target="../media/image28.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9.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41.jpeg"/><Relationship Id="rId18" Type="http://schemas.openxmlformats.org/officeDocument/2006/relationships/image" Target="../media/image46.jpeg"/><Relationship Id="rId3" Type="http://schemas.openxmlformats.org/officeDocument/2006/relationships/image" Target="../media/image31.png"/><Relationship Id="rId21" Type="http://schemas.openxmlformats.org/officeDocument/2006/relationships/image" Target="../media/image49.png"/><Relationship Id="rId7" Type="http://schemas.openxmlformats.org/officeDocument/2006/relationships/image" Target="../media/image35.svg"/><Relationship Id="rId12" Type="http://schemas.openxmlformats.org/officeDocument/2006/relationships/image" Target="../media/image40.jpeg"/><Relationship Id="rId17" Type="http://schemas.openxmlformats.org/officeDocument/2006/relationships/image" Target="../media/image45.png"/><Relationship Id="rId2" Type="http://schemas.openxmlformats.org/officeDocument/2006/relationships/notesSlide" Target="../notesSlides/notesSlide2.xml"/><Relationship Id="rId16" Type="http://schemas.openxmlformats.org/officeDocument/2006/relationships/image" Target="../media/image44.jpeg"/><Relationship Id="rId20" Type="http://schemas.openxmlformats.org/officeDocument/2006/relationships/image" Target="../media/image48.png"/><Relationship Id="rId1" Type="http://schemas.openxmlformats.org/officeDocument/2006/relationships/slideLayout" Target="../slideLayouts/slideLayout20.xml"/><Relationship Id="rId6" Type="http://schemas.openxmlformats.org/officeDocument/2006/relationships/image" Target="../media/image34.png"/><Relationship Id="rId11" Type="http://schemas.openxmlformats.org/officeDocument/2006/relationships/image" Target="../media/image39.svg"/><Relationship Id="rId5" Type="http://schemas.openxmlformats.org/officeDocument/2006/relationships/image" Target="../media/image33.png"/><Relationship Id="rId15" Type="http://schemas.openxmlformats.org/officeDocument/2006/relationships/image" Target="../media/image43.svg"/><Relationship Id="rId10" Type="http://schemas.openxmlformats.org/officeDocument/2006/relationships/image" Target="../media/image38.png"/><Relationship Id="rId19" Type="http://schemas.openxmlformats.org/officeDocument/2006/relationships/image" Target="../media/image47.png"/><Relationship Id="rId4" Type="http://schemas.openxmlformats.org/officeDocument/2006/relationships/image" Target="../media/image32.svg"/><Relationship Id="rId9" Type="http://schemas.openxmlformats.org/officeDocument/2006/relationships/image" Target="../media/image37.svg"/><Relationship Id="rId14" Type="http://schemas.openxmlformats.org/officeDocument/2006/relationships/image" Target="../media/image42.png"/><Relationship Id="rId22" Type="http://schemas.openxmlformats.org/officeDocument/2006/relationships/image" Target="../media/image5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2779">
            <a:extLst>
              <a:ext uri="{FF2B5EF4-FFF2-40B4-BE49-F238E27FC236}">
                <a16:creationId xmlns:a16="http://schemas.microsoft.com/office/drawing/2014/main" id="{7F0BCFCE-7691-5FA2-4638-FCFC69806FCC}"/>
              </a:ext>
            </a:extLst>
          </p:cNvPr>
          <p:cNvSpPr txBox="1">
            <a:spLocks noChangeArrowheads="1"/>
          </p:cNvSpPr>
          <p:nvPr/>
        </p:nvSpPr>
        <p:spPr>
          <a:xfrm>
            <a:off x="511118" y="452947"/>
            <a:ext cx="6619025" cy="728663"/>
          </a:xfrm>
          <a:prstGeom prst="rect">
            <a:avLst/>
          </a:prstGeom>
          <a:noFill/>
        </p:spPr>
        <p:txBody>
          <a:bodyPr anchor="b"/>
          <a:lstStyle>
            <a:lvl1pPr algn="r" defTabSz="914400" rtl="0" eaLnBrk="1" latinLnBrk="0" hangingPunct="1">
              <a:lnSpc>
                <a:spcPct val="90000"/>
              </a:lnSpc>
              <a:spcBef>
                <a:spcPct val="0"/>
              </a:spcBef>
              <a:buNone/>
              <a:defRPr sz="3200" b="1" kern="1200">
                <a:solidFill>
                  <a:schemeClr val="bg1"/>
                </a:solidFill>
                <a:latin typeface="Calibri Light" pitchFamily="34" charset="0"/>
                <a:ea typeface="+mj-ea"/>
                <a:cs typeface="Segoe UI" pitchFamily="34" charset="0"/>
              </a:defRPr>
            </a:lvl1pPr>
          </a:lstStyle>
          <a:p>
            <a:pPr algn="l" defTabSz="685800"/>
            <a:r>
              <a:rPr lang="en-US" sz="2400" dirty="0">
                <a:solidFill>
                  <a:srgbClr val="133D80"/>
                </a:solidFill>
              </a:rPr>
              <a:t>Build Your First Data Platform for Power BI</a:t>
            </a:r>
            <a:endParaRPr lang="en-US" sz="2400" dirty="0">
              <a:solidFill>
                <a:prstClr val="black"/>
              </a:solidFill>
            </a:endParaRPr>
          </a:p>
        </p:txBody>
      </p:sp>
      <p:sp>
        <p:nvSpPr>
          <p:cNvPr id="3" name="Subtitle 32780">
            <a:extLst>
              <a:ext uri="{FF2B5EF4-FFF2-40B4-BE49-F238E27FC236}">
                <a16:creationId xmlns:a16="http://schemas.microsoft.com/office/drawing/2014/main" id="{3E04BBB3-C9C8-0117-B1E1-9A811C22F46C}"/>
              </a:ext>
            </a:extLst>
          </p:cNvPr>
          <p:cNvSpPr txBox="1">
            <a:spLocks noChangeArrowheads="1"/>
          </p:cNvSpPr>
          <p:nvPr/>
        </p:nvSpPr>
        <p:spPr>
          <a:xfrm>
            <a:off x="511118" y="1469062"/>
            <a:ext cx="7283054" cy="728663"/>
          </a:xfrm>
          <a:prstGeom prst="rect">
            <a:avLst/>
          </a:prstGeom>
        </p:spPr>
        <p:txBody>
          <a:bodyPr/>
          <a:lstStyle>
            <a:lvl1pPr marL="0" indent="0" algn="r" defTabSz="914400" rtl="0" eaLnBrk="1" latinLnBrk="0" hangingPunct="1">
              <a:lnSpc>
                <a:spcPct val="90000"/>
              </a:lnSpc>
              <a:spcBef>
                <a:spcPts val="1000"/>
              </a:spcBef>
              <a:buFont typeface="Arial" panose="020B0604020202020204" pitchFamily="34" charset="0"/>
              <a:buNone/>
              <a:defRPr sz="2800" b="0" kern="1200">
                <a:solidFill>
                  <a:schemeClr val="bg1"/>
                </a:solidFill>
                <a:latin typeface="Calibri Light" pitchFamily="34" charset="0"/>
                <a:ea typeface="+mn-ea"/>
                <a:cs typeface="Segoe UI"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defTabSz="685800">
              <a:spcBef>
                <a:spcPts val="750"/>
              </a:spcBef>
            </a:pPr>
            <a:r>
              <a:rPr lang="en-US" sz="2100" b="1" dirty="0">
                <a:solidFill>
                  <a:srgbClr val="004079"/>
                </a:solidFill>
              </a:rPr>
              <a:t>Kevin Feasel</a:t>
            </a:r>
          </a:p>
          <a:p>
            <a:pPr algn="l" defTabSz="685800">
              <a:spcBef>
                <a:spcPts val="750"/>
              </a:spcBef>
            </a:pPr>
            <a:r>
              <a:rPr lang="en-US" sz="2100" dirty="0">
                <a:solidFill>
                  <a:srgbClr val="004079"/>
                </a:solidFill>
                <a:hlinkClick r:id="rId2"/>
              </a:rPr>
              <a:t>feaselkl@solliance.net</a:t>
            </a:r>
            <a:endParaRPr lang="en-US" sz="2100" dirty="0">
              <a:solidFill>
                <a:srgbClr val="004079"/>
              </a:solidFill>
            </a:endParaRPr>
          </a:p>
          <a:p>
            <a:pPr algn="l" defTabSz="685800">
              <a:spcBef>
                <a:spcPts val="750"/>
              </a:spcBef>
            </a:pPr>
            <a:endParaRPr lang="en-US" sz="2100" dirty="0">
              <a:solidFill>
                <a:srgbClr val="004079"/>
              </a:solidFill>
            </a:endParaRPr>
          </a:p>
          <a:p>
            <a:pPr algn="l" defTabSz="685800">
              <a:spcBef>
                <a:spcPts val="750"/>
              </a:spcBef>
            </a:pPr>
            <a:r>
              <a:rPr lang="en-US" sz="2100" dirty="0">
                <a:solidFill>
                  <a:srgbClr val="004079"/>
                </a:solidFill>
              </a:rPr>
              <a:t>Ike Ellis</a:t>
            </a:r>
          </a:p>
          <a:p>
            <a:pPr algn="l" defTabSz="685800">
              <a:spcBef>
                <a:spcPts val="750"/>
              </a:spcBef>
            </a:pPr>
            <a:r>
              <a:rPr lang="en-US" sz="2100" dirty="0">
                <a:solidFill>
                  <a:srgbClr val="004079"/>
                </a:solidFill>
              </a:rPr>
              <a:t>ike@solliance.net</a:t>
            </a:r>
          </a:p>
        </p:txBody>
      </p:sp>
    </p:spTree>
    <p:extLst>
      <p:ext uri="{BB962C8B-B14F-4D97-AF65-F5344CB8AC3E}">
        <p14:creationId xmlns:p14="http://schemas.microsoft.com/office/powerpoint/2010/main" val="14251005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C99E6F-645B-4036-A0FF-5969AEFB1131}"/>
              </a:ext>
            </a:extLst>
          </p:cNvPr>
          <p:cNvSpPr>
            <a:spLocks noGrp="1"/>
          </p:cNvSpPr>
          <p:nvPr>
            <p:ph type="title"/>
          </p:nvPr>
        </p:nvSpPr>
        <p:spPr>
          <a:xfrm>
            <a:off x="242588" y="10555"/>
            <a:ext cx="5108193" cy="388889"/>
          </a:xfrm>
        </p:spPr>
        <p:txBody>
          <a:bodyPr/>
          <a:lstStyle/>
          <a:p>
            <a:r>
              <a:rPr lang="en-US" dirty="0">
                <a:solidFill>
                  <a:schemeClr val="bg1">
                    <a:lumMod val="20000"/>
                    <a:lumOff val="80000"/>
                  </a:schemeClr>
                </a:solidFill>
              </a:rPr>
              <a:t>Power BI without an enterprise data platform</a:t>
            </a:r>
          </a:p>
        </p:txBody>
      </p:sp>
      <p:sp>
        <p:nvSpPr>
          <p:cNvPr id="5" name="Flowchart: Magnetic Disk 4">
            <a:extLst>
              <a:ext uri="{FF2B5EF4-FFF2-40B4-BE49-F238E27FC236}">
                <a16:creationId xmlns:a16="http://schemas.microsoft.com/office/drawing/2014/main" id="{17052018-E016-45A7-9B2C-6418D2FF8541}"/>
              </a:ext>
            </a:extLst>
          </p:cNvPr>
          <p:cNvSpPr/>
          <p:nvPr/>
        </p:nvSpPr>
        <p:spPr>
          <a:xfrm>
            <a:off x="515291" y="939595"/>
            <a:ext cx="865572" cy="679142"/>
          </a:xfrm>
          <a:prstGeom prst="flowChartMagneticDisk">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solidFill>
              </a:rPr>
              <a:t>source</a:t>
            </a:r>
          </a:p>
        </p:txBody>
      </p:sp>
      <p:sp>
        <p:nvSpPr>
          <p:cNvPr id="6" name="Arrow: Right 5">
            <a:extLst>
              <a:ext uri="{FF2B5EF4-FFF2-40B4-BE49-F238E27FC236}">
                <a16:creationId xmlns:a16="http://schemas.microsoft.com/office/drawing/2014/main" id="{3D19FF2F-CD62-4E4E-9739-38670D4AA379}"/>
              </a:ext>
            </a:extLst>
          </p:cNvPr>
          <p:cNvSpPr/>
          <p:nvPr/>
        </p:nvSpPr>
        <p:spPr>
          <a:xfrm>
            <a:off x="1796419" y="1052639"/>
            <a:ext cx="1802564" cy="614029"/>
          </a:xfrm>
          <a:prstGeom prst="rightArrow">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power query</a:t>
            </a:r>
          </a:p>
        </p:txBody>
      </p:sp>
      <p:pic>
        <p:nvPicPr>
          <p:cNvPr id="7" name="Picture 4" descr="Image result for power bi icon">
            <a:extLst>
              <a:ext uri="{FF2B5EF4-FFF2-40B4-BE49-F238E27FC236}">
                <a16:creationId xmlns:a16="http://schemas.microsoft.com/office/drawing/2014/main" id="{5F69CB8B-73FF-4990-8360-289D0E54B04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71824" y="904832"/>
            <a:ext cx="886613" cy="886613"/>
          </a:xfrm>
          <a:prstGeom prst="rect">
            <a:avLst/>
          </a:prstGeom>
          <a:noFill/>
          <a:extLst>
            <a:ext uri="{909E8E84-426E-40DD-AFC4-6F175D3DCCD1}">
              <a14:hiddenFill xmlns:a14="http://schemas.microsoft.com/office/drawing/2010/main">
                <a:solidFill>
                  <a:srgbClr val="FFFFFF"/>
                </a:solidFill>
              </a14:hiddenFill>
            </a:ext>
          </a:extLst>
        </p:spPr>
      </p:pic>
      <p:sp>
        <p:nvSpPr>
          <p:cNvPr id="11" name="Flowchart: Magnetic Disk 10">
            <a:extLst>
              <a:ext uri="{FF2B5EF4-FFF2-40B4-BE49-F238E27FC236}">
                <a16:creationId xmlns:a16="http://schemas.microsoft.com/office/drawing/2014/main" id="{DD5C10BE-3BBA-4E43-99A5-39B7932E630B}"/>
              </a:ext>
            </a:extLst>
          </p:cNvPr>
          <p:cNvSpPr/>
          <p:nvPr/>
        </p:nvSpPr>
        <p:spPr>
          <a:xfrm>
            <a:off x="494148" y="2344822"/>
            <a:ext cx="865572" cy="679142"/>
          </a:xfrm>
          <a:prstGeom prst="flowChartMagneticDisk">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solidFill>
              </a:rPr>
              <a:t>source</a:t>
            </a:r>
          </a:p>
        </p:txBody>
      </p:sp>
      <p:sp>
        <p:nvSpPr>
          <p:cNvPr id="12" name="Arrow: Right 11">
            <a:extLst>
              <a:ext uri="{FF2B5EF4-FFF2-40B4-BE49-F238E27FC236}">
                <a16:creationId xmlns:a16="http://schemas.microsoft.com/office/drawing/2014/main" id="{7E420191-3BBB-4AE1-8706-30051780BF23}"/>
              </a:ext>
            </a:extLst>
          </p:cNvPr>
          <p:cNvSpPr/>
          <p:nvPr/>
        </p:nvSpPr>
        <p:spPr>
          <a:xfrm>
            <a:off x="1796419" y="2296833"/>
            <a:ext cx="1802564" cy="614029"/>
          </a:xfrm>
          <a:prstGeom prst="rightArrow">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power query</a:t>
            </a:r>
          </a:p>
        </p:txBody>
      </p:sp>
      <p:pic>
        <p:nvPicPr>
          <p:cNvPr id="13" name="Picture 4" descr="Image result for power bi icon">
            <a:extLst>
              <a:ext uri="{FF2B5EF4-FFF2-40B4-BE49-F238E27FC236}">
                <a16:creationId xmlns:a16="http://schemas.microsoft.com/office/drawing/2014/main" id="{F4EDF806-4D98-4C08-B101-44471CF1897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71824" y="2024249"/>
            <a:ext cx="886613" cy="886613"/>
          </a:xfrm>
          <a:prstGeom prst="rect">
            <a:avLst/>
          </a:prstGeom>
          <a:noFill/>
          <a:extLst>
            <a:ext uri="{909E8E84-426E-40DD-AFC4-6F175D3DCCD1}">
              <a14:hiddenFill xmlns:a14="http://schemas.microsoft.com/office/drawing/2010/main">
                <a:solidFill>
                  <a:srgbClr val="FFFFFF"/>
                </a:solidFill>
              </a14:hiddenFill>
            </a:ext>
          </a:extLst>
        </p:spPr>
      </p:pic>
      <p:sp>
        <p:nvSpPr>
          <p:cNvPr id="14" name="Flowchart: Magnetic Disk 13">
            <a:extLst>
              <a:ext uri="{FF2B5EF4-FFF2-40B4-BE49-F238E27FC236}">
                <a16:creationId xmlns:a16="http://schemas.microsoft.com/office/drawing/2014/main" id="{2E71B6BA-B805-484A-8807-2758DC770F38}"/>
              </a:ext>
            </a:extLst>
          </p:cNvPr>
          <p:cNvSpPr/>
          <p:nvPr/>
        </p:nvSpPr>
        <p:spPr>
          <a:xfrm>
            <a:off x="455681" y="3476832"/>
            <a:ext cx="865572" cy="679142"/>
          </a:xfrm>
          <a:prstGeom prst="flowChartMagneticDisk">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solidFill>
              </a:rPr>
              <a:t>source</a:t>
            </a:r>
          </a:p>
        </p:txBody>
      </p:sp>
      <p:pic>
        <p:nvPicPr>
          <p:cNvPr id="16" name="Picture 4" descr="Image result for power bi icon">
            <a:extLst>
              <a:ext uri="{FF2B5EF4-FFF2-40B4-BE49-F238E27FC236}">
                <a16:creationId xmlns:a16="http://schemas.microsoft.com/office/drawing/2014/main" id="{EBB1D742-4CD6-4530-8855-FA9D82C8C8A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71823" y="3269361"/>
            <a:ext cx="886613" cy="886613"/>
          </a:xfrm>
          <a:prstGeom prst="rect">
            <a:avLst/>
          </a:prstGeom>
          <a:noFill/>
          <a:extLst>
            <a:ext uri="{909E8E84-426E-40DD-AFC4-6F175D3DCCD1}">
              <a14:hiddenFill xmlns:a14="http://schemas.microsoft.com/office/drawing/2010/main">
                <a:solidFill>
                  <a:srgbClr val="FFFFFF"/>
                </a:solidFill>
              </a14:hiddenFill>
            </a:ext>
          </a:extLst>
        </p:spPr>
      </p:pic>
      <p:sp>
        <p:nvSpPr>
          <p:cNvPr id="24" name="Arrow: Right 23">
            <a:extLst>
              <a:ext uri="{FF2B5EF4-FFF2-40B4-BE49-F238E27FC236}">
                <a16:creationId xmlns:a16="http://schemas.microsoft.com/office/drawing/2014/main" id="{29FEA23E-3544-46CB-9853-6CBDDFB9A651}"/>
              </a:ext>
            </a:extLst>
          </p:cNvPr>
          <p:cNvSpPr/>
          <p:nvPr/>
        </p:nvSpPr>
        <p:spPr>
          <a:xfrm>
            <a:off x="1796419" y="3476832"/>
            <a:ext cx="1802564" cy="614029"/>
          </a:xfrm>
          <a:prstGeom prst="rightArrow">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power query</a:t>
            </a:r>
          </a:p>
        </p:txBody>
      </p:sp>
      <p:sp>
        <p:nvSpPr>
          <p:cNvPr id="50" name="TextBox 49">
            <a:extLst>
              <a:ext uri="{FF2B5EF4-FFF2-40B4-BE49-F238E27FC236}">
                <a16:creationId xmlns:a16="http://schemas.microsoft.com/office/drawing/2014/main" id="{2AAD1EF4-BC3D-43BC-B6F3-E644432B6B58}"/>
              </a:ext>
            </a:extLst>
          </p:cNvPr>
          <p:cNvSpPr txBox="1"/>
          <p:nvPr/>
        </p:nvSpPr>
        <p:spPr>
          <a:xfrm>
            <a:off x="5272177" y="421671"/>
            <a:ext cx="4275175" cy="1512322"/>
          </a:xfrm>
          <a:prstGeom prst="rect">
            <a:avLst/>
          </a:prstGeom>
          <a:noFill/>
        </p:spPr>
        <p:txBody>
          <a:bodyPr wrap="square" rtlCol="0">
            <a:spAutoFit/>
          </a:bodyPr>
          <a:lstStyle/>
          <a:p>
            <a:pPr marL="285750" indent="-285750">
              <a:buFont typeface="Arial" panose="020B0604020202020204" pitchFamily="34" charset="0"/>
              <a:buChar char="•"/>
            </a:pPr>
            <a:r>
              <a:rPr lang="en-US" dirty="0"/>
              <a:t>spread business logic</a:t>
            </a:r>
          </a:p>
          <a:p>
            <a:pPr marL="285750" indent="-285750">
              <a:buFont typeface="Arial" panose="020B0604020202020204" pitchFamily="34" charset="0"/>
              <a:buChar char="•"/>
            </a:pPr>
            <a:r>
              <a:rPr lang="en-US" dirty="0"/>
              <a:t>when something changes, you have to change a ton of places</a:t>
            </a:r>
          </a:p>
          <a:p>
            <a:pPr marL="285750" indent="-285750">
              <a:buFont typeface="Arial" panose="020B0604020202020204" pitchFamily="34" charset="0"/>
              <a:buChar char="•"/>
            </a:pPr>
            <a:r>
              <a:rPr lang="en-US" dirty="0"/>
              <a:t>inconsistent</a:t>
            </a:r>
          </a:p>
          <a:p>
            <a:pPr marL="285750" indent="-285750">
              <a:buFont typeface="Arial" panose="020B0604020202020204" pitchFamily="34" charset="0"/>
              <a:buChar char="•"/>
            </a:pPr>
            <a:r>
              <a:rPr lang="en-US" dirty="0"/>
              <a:t>repeatedly cleaning the same data</a:t>
            </a:r>
          </a:p>
        </p:txBody>
      </p:sp>
      <p:sp>
        <p:nvSpPr>
          <p:cNvPr id="51" name="Rectangle 50">
            <a:extLst>
              <a:ext uri="{FF2B5EF4-FFF2-40B4-BE49-F238E27FC236}">
                <a16:creationId xmlns:a16="http://schemas.microsoft.com/office/drawing/2014/main" id="{CAB7D7B3-F1DE-4229-92EA-28BDFBF149E0}"/>
              </a:ext>
            </a:extLst>
          </p:cNvPr>
          <p:cNvSpPr/>
          <p:nvPr/>
        </p:nvSpPr>
        <p:spPr>
          <a:xfrm>
            <a:off x="7904793" y="4522573"/>
            <a:ext cx="1108577" cy="451904"/>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140153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C99E6F-645B-4036-A0FF-5969AEFB1131}"/>
              </a:ext>
            </a:extLst>
          </p:cNvPr>
          <p:cNvSpPr>
            <a:spLocks noGrp="1"/>
          </p:cNvSpPr>
          <p:nvPr>
            <p:ph type="title"/>
          </p:nvPr>
        </p:nvSpPr>
        <p:spPr>
          <a:xfrm>
            <a:off x="242588" y="10555"/>
            <a:ext cx="5108193" cy="388889"/>
          </a:xfrm>
        </p:spPr>
        <p:txBody>
          <a:bodyPr/>
          <a:lstStyle/>
          <a:p>
            <a:r>
              <a:rPr lang="en-US" dirty="0">
                <a:solidFill>
                  <a:schemeClr val="bg1">
                    <a:lumMod val="20000"/>
                    <a:lumOff val="80000"/>
                  </a:schemeClr>
                </a:solidFill>
              </a:rPr>
              <a:t>Power BI without an enterprise data platform</a:t>
            </a:r>
          </a:p>
        </p:txBody>
      </p:sp>
      <p:sp>
        <p:nvSpPr>
          <p:cNvPr id="5" name="Flowchart: Magnetic Disk 4">
            <a:extLst>
              <a:ext uri="{FF2B5EF4-FFF2-40B4-BE49-F238E27FC236}">
                <a16:creationId xmlns:a16="http://schemas.microsoft.com/office/drawing/2014/main" id="{17052018-E016-45A7-9B2C-6418D2FF8541}"/>
              </a:ext>
            </a:extLst>
          </p:cNvPr>
          <p:cNvSpPr/>
          <p:nvPr/>
        </p:nvSpPr>
        <p:spPr>
          <a:xfrm>
            <a:off x="515291" y="939595"/>
            <a:ext cx="865572" cy="679142"/>
          </a:xfrm>
          <a:prstGeom prst="flowChartMagneticDisk">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solidFill>
              </a:rPr>
              <a:t>source</a:t>
            </a:r>
          </a:p>
        </p:txBody>
      </p:sp>
      <p:sp>
        <p:nvSpPr>
          <p:cNvPr id="6" name="Arrow: Right 5">
            <a:extLst>
              <a:ext uri="{FF2B5EF4-FFF2-40B4-BE49-F238E27FC236}">
                <a16:creationId xmlns:a16="http://schemas.microsoft.com/office/drawing/2014/main" id="{3D19FF2F-CD62-4E4E-9739-38670D4AA379}"/>
              </a:ext>
            </a:extLst>
          </p:cNvPr>
          <p:cNvSpPr/>
          <p:nvPr/>
        </p:nvSpPr>
        <p:spPr>
          <a:xfrm>
            <a:off x="1796418" y="1052639"/>
            <a:ext cx="2387519" cy="614029"/>
          </a:xfrm>
          <a:prstGeom prst="rightArrow">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power query</a:t>
            </a:r>
          </a:p>
        </p:txBody>
      </p:sp>
      <p:pic>
        <p:nvPicPr>
          <p:cNvPr id="7" name="Picture 4" descr="Image result for power bi icon">
            <a:extLst>
              <a:ext uri="{FF2B5EF4-FFF2-40B4-BE49-F238E27FC236}">
                <a16:creationId xmlns:a16="http://schemas.microsoft.com/office/drawing/2014/main" id="{5F69CB8B-73FF-4990-8360-289D0E54B04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39720" y="897651"/>
            <a:ext cx="886613" cy="886613"/>
          </a:xfrm>
          <a:prstGeom prst="rect">
            <a:avLst/>
          </a:prstGeom>
          <a:noFill/>
          <a:extLst>
            <a:ext uri="{909E8E84-426E-40DD-AFC4-6F175D3DCCD1}">
              <a14:hiddenFill xmlns:a14="http://schemas.microsoft.com/office/drawing/2010/main">
                <a:solidFill>
                  <a:srgbClr val="FFFFFF"/>
                </a:solidFill>
              </a14:hiddenFill>
            </a:ext>
          </a:extLst>
        </p:spPr>
      </p:pic>
      <p:sp>
        <p:nvSpPr>
          <p:cNvPr id="11" name="Flowchart: Magnetic Disk 10">
            <a:extLst>
              <a:ext uri="{FF2B5EF4-FFF2-40B4-BE49-F238E27FC236}">
                <a16:creationId xmlns:a16="http://schemas.microsoft.com/office/drawing/2014/main" id="{DD5C10BE-3BBA-4E43-99A5-39B7932E630B}"/>
              </a:ext>
            </a:extLst>
          </p:cNvPr>
          <p:cNvSpPr/>
          <p:nvPr/>
        </p:nvSpPr>
        <p:spPr>
          <a:xfrm>
            <a:off x="494148" y="2344822"/>
            <a:ext cx="865572" cy="679142"/>
          </a:xfrm>
          <a:prstGeom prst="flowChartMagneticDisk">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solidFill>
              </a:rPr>
              <a:t>source</a:t>
            </a:r>
          </a:p>
        </p:txBody>
      </p:sp>
      <p:sp>
        <p:nvSpPr>
          <p:cNvPr id="12" name="Arrow: Right 11">
            <a:extLst>
              <a:ext uri="{FF2B5EF4-FFF2-40B4-BE49-F238E27FC236}">
                <a16:creationId xmlns:a16="http://schemas.microsoft.com/office/drawing/2014/main" id="{7E420191-3BBB-4AE1-8706-30051780BF23}"/>
              </a:ext>
            </a:extLst>
          </p:cNvPr>
          <p:cNvSpPr/>
          <p:nvPr/>
        </p:nvSpPr>
        <p:spPr>
          <a:xfrm>
            <a:off x="1599664" y="2296833"/>
            <a:ext cx="2584273" cy="614029"/>
          </a:xfrm>
          <a:prstGeom prst="rightArrow">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power query</a:t>
            </a:r>
          </a:p>
        </p:txBody>
      </p:sp>
      <p:pic>
        <p:nvPicPr>
          <p:cNvPr id="13" name="Picture 4" descr="Image result for power bi icon">
            <a:extLst>
              <a:ext uri="{FF2B5EF4-FFF2-40B4-BE49-F238E27FC236}">
                <a16:creationId xmlns:a16="http://schemas.microsoft.com/office/drawing/2014/main" id="{F4EDF806-4D98-4C08-B101-44471CF1897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39719" y="2075545"/>
            <a:ext cx="886613" cy="886613"/>
          </a:xfrm>
          <a:prstGeom prst="rect">
            <a:avLst/>
          </a:prstGeom>
          <a:noFill/>
          <a:extLst>
            <a:ext uri="{909E8E84-426E-40DD-AFC4-6F175D3DCCD1}">
              <a14:hiddenFill xmlns:a14="http://schemas.microsoft.com/office/drawing/2010/main">
                <a:solidFill>
                  <a:srgbClr val="FFFFFF"/>
                </a:solidFill>
              </a14:hiddenFill>
            </a:ext>
          </a:extLst>
        </p:spPr>
      </p:pic>
      <p:sp>
        <p:nvSpPr>
          <p:cNvPr id="14" name="Flowchart: Magnetic Disk 13">
            <a:extLst>
              <a:ext uri="{FF2B5EF4-FFF2-40B4-BE49-F238E27FC236}">
                <a16:creationId xmlns:a16="http://schemas.microsoft.com/office/drawing/2014/main" id="{2E71B6BA-B805-484A-8807-2758DC770F38}"/>
              </a:ext>
            </a:extLst>
          </p:cNvPr>
          <p:cNvSpPr/>
          <p:nvPr/>
        </p:nvSpPr>
        <p:spPr>
          <a:xfrm>
            <a:off x="455681" y="3476832"/>
            <a:ext cx="865572" cy="679142"/>
          </a:xfrm>
          <a:prstGeom prst="flowChartMagneticDisk">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solidFill>
              </a:rPr>
              <a:t>source</a:t>
            </a:r>
          </a:p>
        </p:txBody>
      </p:sp>
      <p:pic>
        <p:nvPicPr>
          <p:cNvPr id="16" name="Picture 4" descr="Image result for power bi icon">
            <a:extLst>
              <a:ext uri="{FF2B5EF4-FFF2-40B4-BE49-F238E27FC236}">
                <a16:creationId xmlns:a16="http://schemas.microsoft.com/office/drawing/2014/main" id="{EBB1D742-4CD6-4530-8855-FA9D82C8C8A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39720" y="3340539"/>
            <a:ext cx="886613" cy="886613"/>
          </a:xfrm>
          <a:prstGeom prst="rect">
            <a:avLst/>
          </a:prstGeom>
          <a:noFill/>
          <a:extLst>
            <a:ext uri="{909E8E84-426E-40DD-AFC4-6F175D3DCCD1}">
              <a14:hiddenFill xmlns:a14="http://schemas.microsoft.com/office/drawing/2010/main">
                <a:solidFill>
                  <a:srgbClr val="FFFFFF"/>
                </a:solidFill>
              </a14:hiddenFill>
            </a:ext>
          </a:extLst>
        </p:spPr>
      </p:pic>
      <p:sp>
        <p:nvSpPr>
          <p:cNvPr id="24" name="Arrow: Right 23">
            <a:extLst>
              <a:ext uri="{FF2B5EF4-FFF2-40B4-BE49-F238E27FC236}">
                <a16:creationId xmlns:a16="http://schemas.microsoft.com/office/drawing/2014/main" id="{29FEA23E-3544-46CB-9853-6CBDDFB9A651}"/>
              </a:ext>
            </a:extLst>
          </p:cNvPr>
          <p:cNvSpPr/>
          <p:nvPr/>
        </p:nvSpPr>
        <p:spPr>
          <a:xfrm>
            <a:off x="1534408" y="3476832"/>
            <a:ext cx="2727031" cy="614029"/>
          </a:xfrm>
          <a:prstGeom prst="rightArrow">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power query</a:t>
            </a:r>
          </a:p>
        </p:txBody>
      </p:sp>
      <p:sp>
        <p:nvSpPr>
          <p:cNvPr id="50" name="TextBox 49">
            <a:extLst>
              <a:ext uri="{FF2B5EF4-FFF2-40B4-BE49-F238E27FC236}">
                <a16:creationId xmlns:a16="http://schemas.microsoft.com/office/drawing/2014/main" id="{2AAD1EF4-BC3D-43BC-B6F3-E644432B6B58}"/>
              </a:ext>
            </a:extLst>
          </p:cNvPr>
          <p:cNvSpPr txBox="1"/>
          <p:nvPr/>
        </p:nvSpPr>
        <p:spPr>
          <a:xfrm>
            <a:off x="5272177" y="421671"/>
            <a:ext cx="4275175" cy="1512322"/>
          </a:xfrm>
          <a:prstGeom prst="rect">
            <a:avLst/>
          </a:prstGeom>
          <a:noFill/>
        </p:spPr>
        <p:txBody>
          <a:bodyPr wrap="square" rtlCol="0">
            <a:spAutoFit/>
          </a:bodyPr>
          <a:lstStyle/>
          <a:p>
            <a:pPr marL="285750" indent="-285750">
              <a:buFont typeface="Arial" panose="020B0604020202020204" pitchFamily="34" charset="0"/>
              <a:buChar char="•"/>
            </a:pPr>
            <a:r>
              <a:rPr lang="en-US" dirty="0"/>
              <a:t>spread business logic</a:t>
            </a:r>
          </a:p>
          <a:p>
            <a:pPr marL="285750" indent="-285750">
              <a:buFont typeface="Arial" panose="020B0604020202020204" pitchFamily="34" charset="0"/>
              <a:buChar char="•"/>
            </a:pPr>
            <a:r>
              <a:rPr lang="en-US" dirty="0"/>
              <a:t>when something changes, you have to change a ton of places</a:t>
            </a:r>
          </a:p>
          <a:p>
            <a:pPr marL="285750" indent="-285750">
              <a:buFont typeface="Arial" panose="020B0604020202020204" pitchFamily="34" charset="0"/>
              <a:buChar char="•"/>
            </a:pPr>
            <a:r>
              <a:rPr lang="en-US" dirty="0"/>
              <a:t>inconsistent</a:t>
            </a:r>
          </a:p>
          <a:p>
            <a:pPr marL="285750" indent="-285750">
              <a:buFont typeface="Arial" panose="020B0604020202020204" pitchFamily="34" charset="0"/>
              <a:buChar char="•"/>
            </a:pPr>
            <a:r>
              <a:rPr lang="en-US" dirty="0"/>
              <a:t>repeatedly cleaning the same data</a:t>
            </a:r>
          </a:p>
        </p:txBody>
      </p:sp>
      <p:sp>
        <p:nvSpPr>
          <p:cNvPr id="51" name="Rectangle 50">
            <a:extLst>
              <a:ext uri="{FF2B5EF4-FFF2-40B4-BE49-F238E27FC236}">
                <a16:creationId xmlns:a16="http://schemas.microsoft.com/office/drawing/2014/main" id="{CAB7D7B3-F1DE-4229-92EA-28BDFBF149E0}"/>
              </a:ext>
            </a:extLst>
          </p:cNvPr>
          <p:cNvSpPr/>
          <p:nvPr/>
        </p:nvSpPr>
        <p:spPr>
          <a:xfrm>
            <a:off x="7904793" y="4522573"/>
            <a:ext cx="1108577" cy="451904"/>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Arrow: Right 2">
            <a:extLst>
              <a:ext uri="{FF2B5EF4-FFF2-40B4-BE49-F238E27FC236}">
                <a16:creationId xmlns:a16="http://schemas.microsoft.com/office/drawing/2014/main" id="{06B9E448-DD6B-A5FD-B5A4-CAE7DFB06D25}"/>
              </a:ext>
            </a:extLst>
          </p:cNvPr>
          <p:cNvSpPr/>
          <p:nvPr/>
        </p:nvSpPr>
        <p:spPr>
          <a:xfrm rot="1557411">
            <a:off x="1636437" y="1700685"/>
            <a:ext cx="2667956" cy="614029"/>
          </a:xfrm>
          <a:prstGeom prst="rightArrow">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power query</a:t>
            </a:r>
          </a:p>
        </p:txBody>
      </p:sp>
      <p:sp>
        <p:nvSpPr>
          <p:cNvPr id="4" name="Arrow: Right 3">
            <a:extLst>
              <a:ext uri="{FF2B5EF4-FFF2-40B4-BE49-F238E27FC236}">
                <a16:creationId xmlns:a16="http://schemas.microsoft.com/office/drawing/2014/main" id="{A9135492-594A-7B1C-C19F-15350D3AB15E}"/>
              </a:ext>
            </a:extLst>
          </p:cNvPr>
          <p:cNvSpPr/>
          <p:nvPr/>
        </p:nvSpPr>
        <p:spPr>
          <a:xfrm rot="1557411">
            <a:off x="1403736" y="2308904"/>
            <a:ext cx="3256059" cy="614029"/>
          </a:xfrm>
          <a:prstGeom prst="rightArrow">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power query</a:t>
            </a:r>
          </a:p>
        </p:txBody>
      </p:sp>
      <p:sp>
        <p:nvSpPr>
          <p:cNvPr id="8" name="Arrow: Right 7">
            <a:extLst>
              <a:ext uri="{FF2B5EF4-FFF2-40B4-BE49-F238E27FC236}">
                <a16:creationId xmlns:a16="http://schemas.microsoft.com/office/drawing/2014/main" id="{D9507E6E-280B-2424-B996-DEA5A1C965DA}"/>
              </a:ext>
            </a:extLst>
          </p:cNvPr>
          <p:cNvSpPr/>
          <p:nvPr/>
        </p:nvSpPr>
        <p:spPr>
          <a:xfrm rot="19810538">
            <a:off x="1566400" y="1895835"/>
            <a:ext cx="2808030" cy="614029"/>
          </a:xfrm>
          <a:prstGeom prst="rightArrow">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power query</a:t>
            </a:r>
          </a:p>
        </p:txBody>
      </p:sp>
      <p:sp>
        <p:nvSpPr>
          <p:cNvPr id="9" name="Arrow: Right 8">
            <a:extLst>
              <a:ext uri="{FF2B5EF4-FFF2-40B4-BE49-F238E27FC236}">
                <a16:creationId xmlns:a16="http://schemas.microsoft.com/office/drawing/2014/main" id="{5D1851D4-AAF4-5D69-C0B5-CEF083B357AF}"/>
              </a:ext>
            </a:extLst>
          </p:cNvPr>
          <p:cNvSpPr/>
          <p:nvPr/>
        </p:nvSpPr>
        <p:spPr>
          <a:xfrm rot="1186569">
            <a:off x="1432338" y="2974247"/>
            <a:ext cx="2808030" cy="614029"/>
          </a:xfrm>
          <a:prstGeom prst="rightArrow">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power query</a:t>
            </a:r>
          </a:p>
        </p:txBody>
      </p:sp>
      <p:sp>
        <p:nvSpPr>
          <p:cNvPr id="10" name="Arrow: Right 9">
            <a:extLst>
              <a:ext uri="{FF2B5EF4-FFF2-40B4-BE49-F238E27FC236}">
                <a16:creationId xmlns:a16="http://schemas.microsoft.com/office/drawing/2014/main" id="{3205788D-8256-D5AD-B40C-CB5C006DB297}"/>
              </a:ext>
            </a:extLst>
          </p:cNvPr>
          <p:cNvSpPr/>
          <p:nvPr/>
        </p:nvSpPr>
        <p:spPr>
          <a:xfrm rot="20153105">
            <a:off x="1422226" y="2839336"/>
            <a:ext cx="2727031" cy="614029"/>
          </a:xfrm>
          <a:prstGeom prst="rightArrow">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power query</a:t>
            </a:r>
          </a:p>
        </p:txBody>
      </p:sp>
      <p:sp>
        <p:nvSpPr>
          <p:cNvPr id="15" name="Arrow: Right 14">
            <a:extLst>
              <a:ext uri="{FF2B5EF4-FFF2-40B4-BE49-F238E27FC236}">
                <a16:creationId xmlns:a16="http://schemas.microsoft.com/office/drawing/2014/main" id="{8FB87DEC-D046-A085-45A7-CC5E75300E29}"/>
              </a:ext>
            </a:extLst>
          </p:cNvPr>
          <p:cNvSpPr/>
          <p:nvPr/>
        </p:nvSpPr>
        <p:spPr>
          <a:xfrm rot="19208399">
            <a:off x="1161079" y="2239698"/>
            <a:ext cx="3478603" cy="614029"/>
          </a:xfrm>
          <a:prstGeom prst="rightArrow">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power query</a:t>
            </a:r>
          </a:p>
        </p:txBody>
      </p:sp>
    </p:spTree>
    <p:extLst>
      <p:ext uri="{BB962C8B-B14F-4D97-AF65-F5344CB8AC3E}">
        <p14:creationId xmlns:p14="http://schemas.microsoft.com/office/powerpoint/2010/main" val="5804347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01A1F9-040E-4D16-8AA8-2082801EB89D}"/>
              </a:ext>
            </a:extLst>
          </p:cNvPr>
          <p:cNvSpPr>
            <a:spLocks noGrp="1"/>
          </p:cNvSpPr>
          <p:nvPr>
            <p:ph type="title"/>
          </p:nvPr>
        </p:nvSpPr>
        <p:spPr>
          <a:xfrm>
            <a:off x="242588" y="10555"/>
            <a:ext cx="5565306" cy="388889"/>
          </a:xfrm>
        </p:spPr>
        <p:txBody>
          <a:bodyPr/>
          <a:lstStyle/>
          <a:p>
            <a:r>
              <a:rPr lang="en-US" dirty="0">
                <a:solidFill>
                  <a:schemeClr val="bg1">
                    <a:lumMod val="20000"/>
                    <a:lumOff val="80000"/>
                  </a:schemeClr>
                </a:solidFill>
              </a:rPr>
              <a:t>Power BI Data Models With Transactional Sources</a:t>
            </a:r>
          </a:p>
        </p:txBody>
      </p:sp>
      <p:sp>
        <p:nvSpPr>
          <p:cNvPr id="4" name="Rectangle 3">
            <a:extLst>
              <a:ext uri="{FF2B5EF4-FFF2-40B4-BE49-F238E27FC236}">
                <a16:creationId xmlns:a16="http://schemas.microsoft.com/office/drawing/2014/main" id="{8098B565-0DD1-43A6-B564-4578FC6F229B}"/>
              </a:ext>
            </a:extLst>
          </p:cNvPr>
          <p:cNvSpPr/>
          <p:nvPr/>
        </p:nvSpPr>
        <p:spPr>
          <a:xfrm>
            <a:off x="7904793" y="4522573"/>
            <a:ext cx="1108577" cy="451904"/>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Using Power BI to provide reports for SureSpot's personal parking assistant  | Microsoft Technical Case Studies">
            <a:extLst>
              <a:ext uri="{FF2B5EF4-FFF2-40B4-BE49-F238E27FC236}">
                <a16:creationId xmlns:a16="http://schemas.microsoft.com/office/drawing/2014/main" id="{8759FBEF-8EA0-4942-9A0A-665ECE2C7A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1979" y="539136"/>
            <a:ext cx="7487919" cy="45372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4469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0" y="-248237"/>
            <a:ext cx="6172200" cy="857250"/>
          </a:xfrm>
        </p:spPr>
        <p:txBody>
          <a:bodyPr>
            <a:normAutofit/>
          </a:bodyPr>
          <a:lstStyle/>
          <a:p>
            <a:r>
              <a:rPr lang="en-US" dirty="0">
                <a:solidFill>
                  <a:schemeClr val="bg1">
                    <a:lumMod val="20000"/>
                    <a:lumOff val="80000"/>
                  </a:schemeClr>
                </a:solidFill>
              </a:rPr>
              <a:t>Kimball dimensional modeling</a:t>
            </a:r>
          </a:p>
        </p:txBody>
      </p:sp>
      <p:sp>
        <p:nvSpPr>
          <p:cNvPr id="7171" name="Rectangle 3"/>
          <p:cNvSpPr>
            <a:spLocks noGrp="1" noChangeArrowheads="1"/>
          </p:cNvSpPr>
          <p:nvPr>
            <p:ph type="body" idx="1"/>
          </p:nvPr>
        </p:nvSpPr>
        <p:spPr>
          <a:xfrm>
            <a:off x="210060" y="507586"/>
            <a:ext cx="6792058" cy="4128328"/>
          </a:xfrm>
        </p:spPr>
        <p:txBody>
          <a:bodyPr>
            <a:normAutofit/>
          </a:bodyPr>
          <a:lstStyle/>
          <a:p>
            <a:r>
              <a:rPr lang="en-US" dirty="0"/>
              <a:t>Business questions focus on measures that are aggregated by business dimensions</a:t>
            </a:r>
          </a:p>
          <a:p>
            <a:r>
              <a:rPr lang="en-US" dirty="0"/>
              <a:t>Measures are facts about the business (nouns and strong words)</a:t>
            </a:r>
          </a:p>
          <a:p>
            <a:r>
              <a:rPr lang="en-US" dirty="0"/>
              <a:t>Dimensions are ways in which the measures can be aggregated:</a:t>
            </a:r>
          </a:p>
          <a:p>
            <a:pPr lvl="1"/>
            <a:r>
              <a:rPr lang="en-US" dirty="0"/>
              <a:t>pay attention to the “by” keyword</a:t>
            </a:r>
          </a:p>
          <a:p>
            <a:pPr lvl="1"/>
            <a:r>
              <a:rPr lang="en-US" dirty="0"/>
              <a:t>examples:</a:t>
            </a:r>
          </a:p>
          <a:p>
            <a:pPr lvl="2"/>
            <a:r>
              <a:rPr lang="en-US" sz="1200" dirty="0"/>
              <a:t>sales revenue by salesperson</a:t>
            </a:r>
          </a:p>
          <a:p>
            <a:pPr lvl="2"/>
            <a:r>
              <a:rPr lang="en-US" sz="1200" dirty="0"/>
              <a:t>profit by product line</a:t>
            </a:r>
          </a:p>
          <a:p>
            <a:pPr lvl="2"/>
            <a:r>
              <a:rPr lang="en-US" sz="1200" dirty="0"/>
              <a:t>order quantity by Year</a:t>
            </a:r>
          </a:p>
        </p:txBody>
      </p:sp>
      <p:sp>
        <p:nvSpPr>
          <p:cNvPr id="3" name="Rectangle 2"/>
          <p:cNvSpPr/>
          <p:nvPr/>
        </p:nvSpPr>
        <p:spPr bwMode="auto">
          <a:xfrm>
            <a:off x="6781522" y="2694964"/>
            <a:ext cx="1096055" cy="593952"/>
          </a:xfrm>
          <a:prstGeom prst="rect">
            <a:avLst/>
          </a:prstGeom>
          <a:solidFill>
            <a:schemeClr val="accent1">
              <a:lumMod val="40000"/>
              <a:lumOff val="60000"/>
            </a:schemeClr>
          </a:solidFill>
          <a:ln w="9525" cap="flat" cmpd="sng" algn="ctr">
            <a:noFill/>
            <a:prstDash val="solid"/>
            <a:round/>
            <a:headEnd type="none" w="med" len="med"/>
            <a:tailEnd type="none" w="med" len="med"/>
          </a:ln>
          <a:effectLst>
            <a:outerShdw dist="35921" dir="2700000" algn="ctr" rotWithShape="0">
              <a:srgbClr val="AFAFAF"/>
            </a:outerShdw>
          </a:effectLst>
        </p:spPr>
        <p:txBody>
          <a:bodyPr vert="horz" wrap="square" lIns="137160" tIns="34290" rIns="137160" bIns="34290" numCol="1" rtlCol="0" anchor="ctr" anchorCtr="0" compatLnSpc="1">
            <a:prstTxWarp prst="textNoShape">
              <a:avLst/>
            </a:prstTxWarp>
          </a:bodyPr>
          <a:lstStyle/>
          <a:p>
            <a:pPr algn="ctr" defTabSz="685800" eaLnBrk="0" fontAlgn="base" hangingPunct="0">
              <a:spcBef>
                <a:spcPct val="0"/>
              </a:spcBef>
              <a:spcAft>
                <a:spcPct val="0"/>
              </a:spcAft>
            </a:pPr>
            <a:r>
              <a:rPr lang="en-US" sz="1050" dirty="0">
                <a:latin typeface="Verdana" pitchFamily="34" charset="0"/>
              </a:rPr>
              <a:t>Product Line</a:t>
            </a:r>
          </a:p>
        </p:txBody>
      </p:sp>
      <p:sp>
        <p:nvSpPr>
          <p:cNvPr id="6" name="Rectangle 5"/>
          <p:cNvSpPr/>
          <p:nvPr/>
        </p:nvSpPr>
        <p:spPr bwMode="auto">
          <a:xfrm>
            <a:off x="5098256" y="4413981"/>
            <a:ext cx="1096055" cy="593952"/>
          </a:xfrm>
          <a:prstGeom prst="rect">
            <a:avLst/>
          </a:prstGeom>
          <a:solidFill>
            <a:schemeClr val="accent1">
              <a:lumMod val="40000"/>
              <a:lumOff val="60000"/>
            </a:schemeClr>
          </a:solidFill>
          <a:ln w="9525" cap="flat" cmpd="sng" algn="ctr">
            <a:noFill/>
            <a:prstDash val="solid"/>
            <a:round/>
            <a:headEnd type="none" w="med" len="med"/>
            <a:tailEnd type="none" w="med" len="med"/>
          </a:ln>
          <a:effectLst>
            <a:outerShdw dist="35921" dir="2700000" algn="ctr" rotWithShape="0">
              <a:srgbClr val="AFAFAF"/>
            </a:outerShdw>
          </a:effectLst>
        </p:spPr>
        <p:txBody>
          <a:bodyPr vert="horz" wrap="square" lIns="137160" tIns="34290" rIns="137160" bIns="34290" numCol="1" rtlCol="0" anchor="ctr" anchorCtr="0" compatLnSpc="1">
            <a:prstTxWarp prst="textNoShape">
              <a:avLst/>
            </a:prstTxWarp>
          </a:bodyPr>
          <a:lstStyle/>
          <a:p>
            <a:pPr algn="ctr" defTabSz="685800" eaLnBrk="0" fontAlgn="base" hangingPunct="0">
              <a:spcBef>
                <a:spcPct val="0"/>
              </a:spcBef>
              <a:spcAft>
                <a:spcPct val="0"/>
              </a:spcAft>
            </a:pPr>
            <a:r>
              <a:rPr lang="en-US" sz="1050" dirty="0">
                <a:latin typeface="Verdana" pitchFamily="34" charset="0"/>
              </a:rPr>
              <a:t>Salesperson</a:t>
            </a:r>
          </a:p>
        </p:txBody>
      </p:sp>
      <p:sp>
        <p:nvSpPr>
          <p:cNvPr id="8" name="Rectangle 7"/>
          <p:cNvSpPr/>
          <p:nvPr/>
        </p:nvSpPr>
        <p:spPr bwMode="auto">
          <a:xfrm>
            <a:off x="4422353" y="3135173"/>
            <a:ext cx="1096055" cy="593952"/>
          </a:xfrm>
          <a:prstGeom prst="rect">
            <a:avLst/>
          </a:prstGeom>
          <a:solidFill>
            <a:schemeClr val="accent1">
              <a:lumMod val="40000"/>
              <a:lumOff val="60000"/>
            </a:schemeClr>
          </a:solidFill>
          <a:ln w="9525" cap="flat" cmpd="sng" algn="ctr">
            <a:noFill/>
            <a:prstDash val="solid"/>
            <a:round/>
            <a:headEnd type="none" w="med" len="med"/>
            <a:tailEnd type="none" w="med" len="med"/>
          </a:ln>
          <a:effectLst>
            <a:outerShdw dist="35921" dir="2700000" algn="ctr" rotWithShape="0">
              <a:srgbClr val="AFAFAF"/>
            </a:outerShdw>
          </a:effectLst>
        </p:spPr>
        <p:txBody>
          <a:bodyPr vert="horz" wrap="square" lIns="137160" tIns="34290" rIns="137160" bIns="34290" numCol="1" rtlCol="0" anchor="ctr" anchorCtr="0" compatLnSpc="1">
            <a:prstTxWarp prst="textNoShape">
              <a:avLst/>
            </a:prstTxWarp>
          </a:bodyPr>
          <a:lstStyle/>
          <a:p>
            <a:pPr algn="ctr" defTabSz="685800" eaLnBrk="0" fontAlgn="base" hangingPunct="0">
              <a:spcBef>
                <a:spcPct val="0"/>
              </a:spcBef>
              <a:spcAft>
                <a:spcPct val="0"/>
              </a:spcAft>
            </a:pPr>
            <a:r>
              <a:rPr lang="en-US" sz="1050" dirty="0"/>
              <a:t>Time</a:t>
            </a:r>
            <a:endParaRPr lang="en-US" sz="1050" dirty="0">
              <a:latin typeface="Verdana" pitchFamily="34" charset="0"/>
            </a:endParaRPr>
          </a:p>
        </p:txBody>
      </p:sp>
      <p:sp>
        <p:nvSpPr>
          <p:cNvPr id="4" name="TextBox 3"/>
          <p:cNvSpPr txBox="1"/>
          <p:nvPr/>
        </p:nvSpPr>
        <p:spPr>
          <a:xfrm>
            <a:off x="5904663" y="3575382"/>
            <a:ext cx="696024" cy="577081"/>
          </a:xfrm>
          <a:prstGeom prst="rect">
            <a:avLst/>
          </a:prstGeom>
        </p:spPr>
        <p:style>
          <a:lnRef idx="1">
            <a:schemeClr val="accent2"/>
          </a:lnRef>
          <a:fillRef idx="2">
            <a:schemeClr val="accent2"/>
          </a:fillRef>
          <a:effectRef idx="1">
            <a:schemeClr val="accent2"/>
          </a:effectRef>
          <a:fontRef idx="minor">
            <a:schemeClr val="dk1"/>
          </a:fontRef>
        </p:style>
        <p:txBody>
          <a:bodyPr wrap="none" rtlCol="0">
            <a:spAutoFit/>
          </a:bodyPr>
          <a:lstStyle/>
          <a:p>
            <a:pPr algn="ctr"/>
            <a:r>
              <a:rPr lang="en-US" sz="1050" dirty="0"/>
              <a:t>Quantity</a:t>
            </a:r>
          </a:p>
          <a:p>
            <a:pPr algn="ctr"/>
            <a:r>
              <a:rPr lang="en-US" sz="1050" dirty="0"/>
              <a:t>Revenue</a:t>
            </a:r>
          </a:p>
          <a:p>
            <a:pPr algn="ctr"/>
            <a:r>
              <a:rPr lang="en-US" sz="1050" dirty="0"/>
              <a:t>Profit</a:t>
            </a:r>
          </a:p>
        </p:txBody>
      </p:sp>
      <p:cxnSp>
        <p:nvCxnSpPr>
          <p:cNvPr id="11" name="Elbow Connector 10"/>
          <p:cNvCxnSpPr>
            <a:stCxn id="8" idx="2"/>
            <a:endCxn id="4" idx="0"/>
          </p:cNvCxnSpPr>
          <p:nvPr/>
        </p:nvCxnSpPr>
        <p:spPr bwMode="auto">
          <a:xfrm rot="5400000" flipH="1" flipV="1">
            <a:off x="5534656" y="3011107"/>
            <a:ext cx="153743" cy="1282294"/>
          </a:xfrm>
          <a:prstGeom prst="bentConnector5">
            <a:avLst>
              <a:gd name="adj1" fmla="val -148690"/>
              <a:gd name="adj2" fmla="val 57799"/>
              <a:gd name="adj3" fmla="val 248690"/>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14" name="Elbow Connector 13"/>
          <p:cNvCxnSpPr>
            <a:stCxn id="3" idx="2"/>
            <a:endCxn id="4" idx="0"/>
          </p:cNvCxnSpPr>
          <p:nvPr/>
        </p:nvCxnSpPr>
        <p:spPr bwMode="auto">
          <a:xfrm rot="5400000">
            <a:off x="6647880" y="2893712"/>
            <a:ext cx="286466" cy="1076875"/>
          </a:xfrm>
          <a:prstGeom prst="bentConnector3">
            <a:avLst>
              <a:gd name="adj1" fmla="val 50000"/>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23" name="Elbow Connector 22"/>
          <p:cNvCxnSpPr>
            <a:stCxn id="6" idx="0"/>
            <a:endCxn id="4" idx="2"/>
          </p:cNvCxnSpPr>
          <p:nvPr/>
        </p:nvCxnSpPr>
        <p:spPr bwMode="auto">
          <a:xfrm rot="5400000" flipH="1" flipV="1">
            <a:off x="5818720" y="3980027"/>
            <a:ext cx="261518" cy="606391"/>
          </a:xfrm>
          <a:prstGeom prst="bentConnector3">
            <a:avLst>
              <a:gd name="adj1" fmla="val 50000"/>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12" name="Rectangle 11">
            <a:extLst>
              <a:ext uri="{FF2B5EF4-FFF2-40B4-BE49-F238E27FC236}">
                <a16:creationId xmlns:a16="http://schemas.microsoft.com/office/drawing/2014/main" id="{658ACE97-B6FB-40A2-8263-1574BA2EDA40}"/>
              </a:ext>
            </a:extLst>
          </p:cNvPr>
          <p:cNvSpPr/>
          <p:nvPr/>
        </p:nvSpPr>
        <p:spPr>
          <a:xfrm>
            <a:off x="7904793" y="4522573"/>
            <a:ext cx="1108577" cy="451904"/>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8378379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0" y="0"/>
            <a:ext cx="1589538" cy="388889"/>
          </a:xfrm>
        </p:spPr>
        <p:txBody>
          <a:bodyPr/>
          <a:lstStyle/>
          <a:p>
            <a:r>
              <a:rPr lang="en-US" dirty="0">
                <a:solidFill>
                  <a:schemeClr val="bg1">
                    <a:lumMod val="20000"/>
                    <a:lumOff val="80000"/>
                  </a:schemeClr>
                </a:solidFill>
              </a:rPr>
              <a:t>Star schemas</a:t>
            </a:r>
          </a:p>
        </p:txBody>
      </p:sp>
      <p:sp>
        <p:nvSpPr>
          <p:cNvPr id="7171" name="Rectangle 3"/>
          <p:cNvSpPr>
            <a:spLocks noGrp="1" noChangeArrowheads="1"/>
          </p:cNvSpPr>
          <p:nvPr>
            <p:ph type="body" idx="1"/>
          </p:nvPr>
        </p:nvSpPr>
        <p:spPr>
          <a:xfrm>
            <a:off x="75897" y="457200"/>
            <a:ext cx="3521275" cy="4229099"/>
          </a:xfrm>
        </p:spPr>
        <p:txBody>
          <a:bodyPr>
            <a:normAutofit/>
          </a:bodyPr>
          <a:lstStyle/>
          <a:p>
            <a:pPr marL="285750" indent="-285750">
              <a:buFont typeface="Arial" panose="020B0604020202020204" pitchFamily="34" charset="0"/>
              <a:buChar char="•"/>
            </a:pPr>
            <a:r>
              <a:rPr lang="en-US" dirty="0"/>
              <a:t>Group related dimensions into dimension tables</a:t>
            </a:r>
          </a:p>
          <a:p>
            <a:pPr marL="285750" indent="-285750">
              <a:buFont typeface="Arial" panose="020B0604020202020204" pitchFamily="34" charset="0"/>
              <a:buChar char="•"/>
            </a:pPr>
            <a:r>
              <a:rPr lang="en-US" dirty="0"/>
              <a:t>Group related measures into fact tables</a:t>
            </a:r>
          </a:p>
          <a:p>
            <a:pPr marL="285750" indent="-285750">
              <a:buFont typeface="Arial" panose="020B0604020202020204" pitchFamily="34" charset="0"/>
              <a:buChar char="•"/>
            </a:pPr>
            <a:r>
              <a:rPr lang="en-US" dirty="0"/>
              <a:t>Relate fact tables to dimension tables by using foreign keys</a:t>
            </a:r>
          </a:p>
        </p:txBody>
      </p:sp>
      <p:sp>
        <p:nvSpPr>
          <p:cNvPr id="17" name="Rectangle 16"/>
          <p:cNvSpPr/>
          <p:nvPr/>
        </p:nvSpPr>
        <p:spPr bwMode="auto">
          <a:xfrm>
            <a:off x="5315668" y="971550"/>
            <a:ext cx="1332818" cy="871942"/>
          </a:xfrm>
          <a:prstGeom prst="rect">
            <a:avLst/>
          </a:prstGeom>
          <a:solidFill>
            <a:schemeClr val="accent1">
              <a:lumMod val="40000"/>
              <a:lumOff val="60000"/>
            </a:schemeClr>
          </a:solidFill>
          <a:ln w="9525" cap="flat" cmpd="sng" algn="ctr">
            <a:noFill/>
            <a:prstDash val="solid"/>
            <a:round/>
            <a:headEnd type="none" w="med" len="med"/>
            <a:tailEnd type="none" w="med" len="med"/>
          </a:ln>
          <a:effectLst>
            <a:outerShdw dist="35921" dir="2700000" algn="ctr" rotWithShape="0">
              <a:srgbClr val="AFAFAF"/>
            </a:outerShdw>
          </a:effectLst>
        </p:spPr>
        <p:txBody>
          <a:bodyPr vert="horz" wrap="square" lIns="137160" tIns="34290" rIns="137160" bIns="34290" numCol="1" rtlCol="0" anchor="ctr" anchorCtr="0" compatLnSpc="1">
            <a:prstTxWarp prst="textNoShape">
              <a:avLst/>
            </a:prstTxWarp>
          </a:bodyPr>
          <a:lstStyle/>
          <a:p>
            <a:pPr defTabSz="685800" eaLnBrk="0" fontAlgn="base" hangingPunct="0">
              <a:spcBef>
                <a:spcPct val="0"/>
              </a:spcBef>
              <a:spcAft>
                <a:spcPct val="0"/>
              </a:spcAft>
            </a:pPr>
            <a:r>
              <a:rPr lang="en-US" sz="900" u="sng" dirty="0">
                <a:latin typeface="Verdana" pitchFamily="34" charset="0"/>
              </a:rPr>
              <a:t>DimSalesPerson</a:t>
            </a:r>
          </a:p>
          <a:p>
            <a:pPr defTabSz="685800" eaLnBrk="0" fontAlgn="base" hangingPunct="0">
              <a:spcBef>
                <a:spcPct val="0"/>
              </a:spcBef>
              <a:spcAft>
                <a:spcPct val="0"/>
              </a:spcAft>
            </a:pPr>
            <a:r>
              <a:rPr lang="en-US" sz="900" dirty="0">
                <a:latin typeface="Verdana" pitchFamily="34" charset="0"/>
              </a:rPr>
              <a:t>SalesPersonKey</a:t>
            </a:r>
          </a:p>
          <a:p>
            <a:pPr defTabSz="685800" eaLnBrk="0" fontAlgn="base" hangingPunct="0">
              <a:spcBef>
                <a:spcPct val="0"/>
              </a:spcBef>
              <a:spcAft>
                <a:spcPct val="0"/>
              </a:spcAft>
            </a:pPr>
            <a:r>
              <a:rPr lang="en-US" sz="900" dirty="0">
                <a:latin typeface="Verdana" pitchFamily="34" charset="0"/>
              </a:rPr>
              <a:t>SalesPersonName</a:t>
            </a:r>
          </a:p>
          <a:p>
            <a:pPr defTabSz="685800" eaLnBrk="0" fontAlgn="base" hangingPunct="0">
              <a:spcBef>
                <a:spcPct val="0"/>
              </a:spcBef>
              <a:spcAft>
                <a:spcPct val="0"/>
              </a:spcAft>
            </a:pPr>
            <a:r>
              <a:rPr lang="en-US" sz="900" dirty="0">
                <a:latin typeface="Verdana" pitchFamily="34" charset="0"/>
              </a:rPr>
              <a:t>StoreName</a:t>
            </a:r>
          </a:p>
          <a:p>
            <a:pPr defTabSz="685800" eaLnBrk="0" fontAlgn="base" hangingPunct="0">
              <a:spcBef>
                <a:spcPct val="0"/>
              </a:spcBef>
              <a:spcAft>
                <a:spcPct val="0"/>
              </a:spcAft>
            </a:pPr>
            <a:r>
              <a:rPr lang="en-US" sz="900" dirty="0"/>
              <a:t>StoreCity</a:t>
            </a:r>
          </a:p>
          <a:p>
            <a:pPr defTabSz="685800" eaLnBrk="0" fontAlgn="base" hangingPunct="0">
              <a:spcBef>
                <a:spcPct val="0"/>
              </a:spcBef>
              <a:spcAft>
                <a:spcPct val="0"/>
              </a:spcAft>
            </a:pPr>
            <a:r>
              <a:rPr lang="en-US" sz="900" dirty="0">
                <a:latin typeface="Verdana" pitchFamily="34" charset="0"/>
              </a:rPr>
              <a:t>StoreRegion</a:t>
            </a:r>
          </a:p>
        </p:txBody>
      </p:sp>
      <p:sp>
        <p:nvSpPr>
          <p:cNvPr id="19" name="Rectangle 18"/>
          <p:cNvSpPr/>
          <p:nvPr/>
        </p:nvSpPr>
        <p:spPr bwMode="auto">
          <a:xfrm>
            <a:off x="4495816" y="4098469"/>
            <a:ext cx="1096055" cy="721519"/>
          </a:xfrm>
          <a:prstGeom prst="rect">
            <a:avLst/>
          </a:prstGeom>
          <a:solidFill>
            <a:schemeClr val="accent1">
              <a:lumMod val="40000"/>
              <a:lumOff val="60000"/>
            </a:schemeClr>
          </a:solidFill>
          <a:ln w="9525" cap="flat" cmpd="sng" algn="ctr">
            <a:noFill/>
            <a:prstDash val="solid"/>
            <a:round/>
            <a:headEnd type="none" w="med" len="med"/>
            <a:tailEnd type="none" w="med" len="med"/>
          </a:ln>
          <a:effectLst>
            <a:outerShdw dist="35921" dir="2700000" algn="ctr" rotWithShape="0">
              <a:srgbClr val="AFAFAF"/>
            </a:outerShdw>
          </a:effectLst>
        </p:spPr>
        <p:txBody>
          <a:bodyPr vert="horz" wrap="square" lIns="137160" tIns="34290" rIns="137160" bIns="34290" numCol="1" rtlCol="0" anchor="ctr" anchorCtr="0" compatLnSpc="1">
            <a:prstTxWarp prst="textNoShape">
              <a:avLst/>
            </a:prstTxWarp>
          </a:bodyPr>
          <a:lstStyle/>
          <a:p>
            <a:pPr defTabSz="685800" eaLnBrk="0" fontAlgn="base" hangingPunct="0">
              <a:spcBef>
                <a:spcPct val="0"/>
              </a:spcBef>
              <a:spcAft>
                <a:spcPct val="0"/>
              </a:spcAft>
            </a:pPr>
            <a:r>
              <a:rPr lang="en-US" sz="900" u="sng" dirty="0"/>
              <a:t>DimProduct</a:t>
            </a:r>
          </a:p>
          <a:p>
            <a:pPr defTabSz="685800" eaLnBrk="0" fontAlgn="base" hangingPunct="0">
              <a:spcBef>
                <a:spcPct val="0"/>
              </a:spcBef>
              <a:spcAft>
                <a:spcPct val="0"/>
              </a:spcAft>
            </a:pPr>
            <a:r>
              <a:rPr lang="en-US" sz="900" dirty="0"/>
              <a:t>ProductKey</a:t>
            </a:r>
          </a:p>
          <a:p>
            <a:pPr defTabSz="685800" eaLnBrk="0" fontAlgn="base" hangingPunct="0">
              <a:spcBef>
                <a:spcPct val="0"/>
              </a:spcBef>
              <a:spcAft>
                <a:spcPct val="0"/>
              </a:spcAft>
            </a:pPr>
            <a:r>
              <a:rPr lang="en-US" sz="900" dirty="0"/>
              <a:t>ProductName</a:t>
            </a:r>
          </a:p>
          <a:p>
            <a:pPr defTabSz="685800" eaLnBrk="0" fontAlgn="base" hangingPunct="0">
              <a:spcBef>
                <a:spcPct val="0"/>
              </a:spcBef>
              <a:spcAft>
                <a:spcPct val="0"/>
              </a:spcAft>
            </a:pPr>
            <a:r>
              <a:rPr lang="en-US" sz="900" dirty="0"/>
              <a:t>ProductLine</a:t>
            </a:r>
          </a:p>
          <a:p>
            <a:pPr defTabSz="685800" eaLnBrk="0" fontAlgn="base" hangingPunct="0">
              <a:spcBef>
                <a:spcPct val="0"/>
              </a:spcBef>
              <a:spcAft>
                <a:spcPct val="0"/>
              </a:spcAft>
            </a:pPr>
            <a:r>
              <a:rPr lang="en-US" sz="900" dirty="0"/>
              <a:t>SupplierName</a:t>
            </a:r>
          </a:p>
        </p:txBody>
      </p:sp>
      <p:sp>
        <p:nvSpPr>
          <p:cNvPr id="20" name="Rectangle 19"/>
          <p:cNvSpPr/>
          <p:nvPr/>
        </p:nvSpPr>
        <p:spPr bwMode="auto">
          <a:xfrm>
            <a:off x="3956472" y="2288042"/>
            <a:ext cx="1232937" cy="914400"/>
          </a:xfrm>
          <a:prstGeom prst="rect">
            <a:avLst/>
          </a:prstGeom>
          <a:solidFill>
            <a:schemeClr val="accent1">
              <a:lumMod val="40000"/>
              <a:lumOff val="60000"/>
            </a:schemeClr>
          </a:solidFill>
          <a:ln w="9525" cap="flat" cmpd="sng" algn="ctr">
            <a:noFill/>
            <a:prstDash val="solid"/>
            <a:round/>
            <a:headEnd type="none" w="med" len="med"/>
            <a:tailEnd type="none" w="med" len="med"/>
          </a:ln>
          <a:effectLst>
            <a:outerShdw dist="35921" dir="2700000" algn="ctr" rotWithShape="0">
              <a:srgbClr val="AFAFAF"/>
            </a:outerShdw>
          </a:effectLst>
        </p:spPr>
        <p:txBody>
          <a:bodyPr vert="horz" wrap="square" lIns="137160" tIns="34290" rIns="137160" bIns="34290" numCol="1" rtlCol="0" anchor="ctr" anchorCtr="0" compatLnSpc="1">
            <a:prstTxWarp prst="textNoShape">
              <a:avLst/>
            </a:prstTxWarp>
          </a:bodyPr>
          <a:lstStyle/>
          <a:p>
            <a:pPr defTabSz="685800" eaLnBrk="0" fontAlgn="base" hangingPunct="0">
              <a:spcBef>
                <a:spcPct val="0"/>
              </a:spcBef>
              <a:spcAft>
                <a:spcPct val="0"/>
              </a:spcAft>
            </a:pPr>
            <a:r>
              <a:rPr lang="en-US" sz="900" u="sng" dirty="0"/>
              <a:t>DimCustomer</a:t>
            </a:r>
          </a:p>
          <a:p>
            <a:pPr defTabSz="685800" eaLnBrk="0" fontAlgn="base" hangingPunct="0">
              <a:spcBef>
                <a:spcPct val="0"/>
              </a:spcBef>
              <a:spcAft>
                <a:spcPct val="0"/>
              </a:spcAft>
            </a:pPr>
            <a:r>
              <a:rPr lang="en-US" sz="900" dirty="0"/>
              <a:t>CustomerKey</a:t>
            </a:r>
          </a:p>
          <a:p>
            <a:pPr defTabSz="685800" eaLnBrk="0" fontAlgn="base" hangingPunct="0">
              <a:spcBef>
                <a:spcPct val="0"/>
              </a:spcBef>
              <a:spcAft>
                <a:spcPct val="0"/>
              </a:spcAft>
            </a:pPr>
            <a:r>
              <a:rPr lang="en-US" sz="900" dirty="0"/>
              <a:t>CustomerName</a:t>
            </a:r>
          </a:p>
          <a:p>
            <a:pPr defTabSz="685800" eaLnBrk="0" fontAlgn="base" hangingPunct="0">
              <a:spcBef>
                <a:spcPct val="0"/>
              </a:spcBef>
              <a:spcAft>
                <a:spcPct val="0"/>
              </a:spcAft>
            </a:pPr>
            <a:r>
              <a:rPr lang="en-US" sz="900" dirty="0"/>
              <a:t>City</a:t>
            </a:r>
          </a:p>
          <a:p>
            <a:pPr defTabSz="685800" eaLnBrk="0" fontAlgn="base" hangingPunct="0">
              <a:spcBef>
                <a:spcPct val="0"/>
              </a:spcBef>
              <a:spcAft>
                <a:spcPct val="0"/>
              </a:spcAft>
            </a:pPr>
            <a:r>
              <a:rPr lang="en-US" sz="900" dirty="0"/>
              <a:t>Region</a:t>
            </a:r>
          </a:p>
        </p:txBody>
      </p:sp>
      <p:sp>
        <p:nvSpPr>
          <p:cNvPr id="23" name="TextBox 22"/>
          <p:cNvSpPr txBox="1"/>
          <p:nvPr/>
        </p:nvSpPr>
        <p:spPr>
          <a:xfrm>
            <a:off x="5427865" y="2192717"/>
            <a:ext cx="1124026" cy="1754326"/>
          </a:xfrm>
          <a:prstGeom prst="rect">
            <a:avLst/>
          </a:prstGeom>
        </p:spPr>
        <p:style>
          <a:lnRef idx="1">
            <a:schemeClr val="accent2"/>
          </a:lnRef>
          <a:fillRef idx="2">
            <a:schemeClr val="accent2"/>
          </a:fillRef>
          <a:effectRef idx="1">
            <a:schemeClr val="accent2"/>
          </a:effectRef>
          <a:fontRef idx="minor">
            <a:schemeClr val="dk1"/>
          </a:fontRef>
        </p:style>
        <p:txBody>
          <a:bodyPr wrap="none" rtlCol="0">
            <a:spAutoFit/>
          </a:bodyPr>
          <a:lstStyle/>
          <a:p>
            <a:r>
              <a:rPr lang="en-US" sz="900" u="sng" dirty="0"/>
              <a:t>FactOrders</a:t>
            </a:r>
          </a:p>
          <a:p>
            <a:r>
              <a:rPr lang="en-US" sz="900" dirty="0"/>
              <a:t>CustomerKey</a:t>
            </a:r>
          </a:p>
          <a:p>
            <a:r>
              <a:rPr lang="en-US" sz="900" dirty="0"/>
              <a:t>SalesPersonKey</a:t>
            </a:r>
          </a:p>
          <a:p>
            <a:r>
              <a:rPr lang="en-US" sz="900" dirty="0"/>
              <a:t>ProductKey</a:t>
            </a:r>
          </a:p>
          <a:p>
            <a:r>
              <a:rPr lang="en-US" sz="900" dirty="0"/>
              <a:t>ShippingAgentKey</a:t>
            </a:r>
          </a:p>
          <a:p>
            <a:r>
              <a:rPr lang="en-US" sz="900" dirty="0"/>
              <a:t>TimeKey</a:t>
            </a:r>
          </a:p>
          <a:p>
            <a:r>
              <a:rPr lang="en-US" sz="900" dirty="0"/>
              <a:t>OrderNo</a:t>
            </a:r>
          </a:p>
          <a:p>
            <a:r>
              <a:rPr lang="en-US" sz="900" dirty="0"/>
              <a:t>LineItemNo</a:t>
            </a:r>
          </a:p>
          <a:p>
            <a:r>
              <a:rPr lang="en-US" sz="900" dirty="0"/>
              <a:t>Quantity</a:t>
            </a:r>
          </a:p>
          <a:p>
            <a:r>
              <a:rPr lang="en-US" sz="900" dirty="0"/>
              <a:t>Revenue</a:t>
            </a:r>
          </a:p>
          <a:p>
            <a:r>
              <a:rPr lang="en-US" sz="900" dirty="0"/>
              <a:t>Cost</a:t>
            </a:r>
          </a:p>
          <a:p>
            <a:r>
              <a:rPr lang="en-US" sz="900" dirty="0"/>
              <a:t>Profit</a:t>
            </a:r>
          </a:p>
        </p:txBody>
      </p:sp>
      <p:cxnSp>
        <p:nvCxnSpPr>
          <p:cNvPr id="25" name="Elbow Connector 24"/>
          <p:cNvCxnSpPr>
            <a:stCxn id="17" idx="2"/>
            <a:endCxn id="23" idx="0"/>
          </p:cNvCxnSpPr>
          <p:nvPr/>
        </p:nvCxnSpPr>
        <p:spPr bwMode="auto">
          <a:xfrm rot="16200000" flipH="1">
            <a:off x="5811365" y="2014203"/>
            <a:ext cx="349225" cy="7801"/>
          </a:xfrm>
          <a:prstGeom prst="bentConnector3">
            <a:avLst>
              <a:gd name="adj1" fmla="val 50000"/>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27" name="Elbow Connector 26"/>
          <p:cNvCxnSpPr>
            <a:stCxn id="19" idx="0"/>
            <a:endCxn id="23" idx="2"/>
          </p:cNvCxnSpPr>
          <p:nvPr/>
        </p:nvCxnSpPr>
        <p:spPr bwMode="auto">
          <a:xfrm rot="5400000" flipH="1" flipV="1">
            <a:off x="5441148" y="3549739"/>
            <a:ext cx="151426" cy="946034"/>
          </a:xfrm>
          <a:prstGeom prst="bentConnector3">
            <a:avLst>
              <a:gd name="adj1" fmla="val 50000"/>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29" name="Elbow Connector 28"/>
          <p:cNvCxnSpPr>
            <a:endCxn id="23" idx="1"/>
          </p:cNvCxnSpPr>
          <p:nvPr/>
        </p:nvCxnSpPr>
        <p:spPr bwMode="auto">
          <a:xfrm rot="16200000" flipH="1">
            <a:off x="5153116" y="2795130"/>
            <a:ext cx="311011" cy="238487"/>
          </a:xfrm>
          <a:prstGeom prst="bentConnector2">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54" name="Rectangle 53"/>
          <p:cNvSpPr/>
          <p:nvPr/>
        </p:nvSpPr>
        <p:spPr bwMode="auto">
          <a:xfrm>
            <a:off x="6771873" y="2301669"/>
            <a:ext cx="1232937" cy="914400"/>
          </a:xfrm>
          <a:prstGeom prst="rect">
            <a:avLst/>
          </a:prstGeom>
          <a:solidFill>
            <a:schemeClr val="accent1">
              <a:lumMod val="40000"/>
              <a:lumOff val="60000"/>
            </a:schemeClr>
          </a:solidFill>
          <a:ln w="9525" cap="flat" cmpd="sng" algn="ctr">
            <a:noFill/>
            <a:prstDash val="solid"/>
            <a:round/>
            <a:headEnd type="none" w="med" len="med"/>
            <a:tailEnd type="none" w="med" len="med"/>
          </a:ln>
          <a:effectLst>
            <a:outerShdw dist="35921" dir="2700000" algn="ctr" rotWithShape="0">
              <a:srgbClr val="AFAFAF"/>
            </a:outerShdw>
          </a:effectLst>
        </p:spPr>
        <p:txBody>
          <a:bodyPr vert="horz" wrap="square" lIns="137160" tIns="34290" rIns="137160" bIns="34290" numCol="1" rtlCol="0" anchor="ctr" anchorCtr="0" compatLnSpc="1">
            <a:prstTxWarp prst="textNoShape">
              <a:avLst/>
            </a:prstTxWarp>
          </a:bodyPr>
          <a:lstStyle/>
          <a:p>
            <a:pPr defTabSz="685800" eaLnBrk="0" fontAlgn="base" hangingPunct="0">
              <a:spcBef>
                <a:spcPct val="0"/>
              </a:spcBef>
              <a:spcAft>
                <a:spcPct val="0"/>
              </a:spcAft>
            </a:pPr>
            <a:r>
              <a:rPr lang="en-US" sz="900" u="sng" dirty="0"/>
              <a:t>DimDate</a:t>
            </a:r>
          </a:p>
          <a:p>
            <a:pPr defTabSz="685800" eaLnBrk="0" fontAlgn="base" hangingPunct="0">
              <a:spcBef>
                <a:spcPct val="0"/>
              </a:spcBef>
              <a:spcAft>
                <a:spcPct val="0"/>
              </a:spcAft>
            </a:pPr>
            <a:r>
              <a:rPr lang="en-US" sz="900" dirty="0"/>
              <a:t>DateKey</a:t>
            </a:r>
          </a:p>
          <a:p>
            <a:pPr defTabSz="685800" eaLnBrk="0" fontAlgn="base" hangingPunct="0">
              <a:spcBef>
                <a:spcPct val="0"/>
              </a:spcBef>
              <a:spcAft>
                <a:spcPct val="0"/>
              </a:spcAft>
            </a:pPr>
            <a:r>
              <a:rPr lang="en-US" sz="900" dirty="0"/>
              <a:t>Year</a:t>
            </a:r>
          </a:p>
          <a:p>
            <a:pPr defTabSz="685800" eaLnBrk="0" fontAlgn="base" hangingPunct="0">
              <a:spcBef>
                <a:spcPct val="0"/>
              </a:spcBef>
              <a:spcAft>
                <a:spcPct val="0"/>
              </a:spcAft>
            </a:pPr>
            <a:r>
              <a:rPr lang="en-US" sz="900" dirty="0"/>
              <a:t>Quarter</a:t>
            </a:r>
          </a:p>
          <a:p>
            <a:pPr defTabSz="685800" eaLnBrk="0" fontAlgn="base" hangingPunct="0">
              <a:spcBef>
                <a:spcPct val="0"/>
              </a:spcBef>
              <a:spcAft>
                <a:spcPct val="0"/>
              </a:spcAft>
            </a:pPr>
            <a:r>
              <a:rPr lang="en-US" sz="900" dirty="0"/>
              <a:t>Month</a:t>
            </a:r>
          </a:p>
          <a:p>
            <a:pPr defTabSz="685800" eaLnBrk="0" fontAlgn="base" hangingPunct="0">
              <a:spcBef>
                <a:spcPct val="0"/>
              </a:spcBef>
              <a:spcAft>
                <a:spcPct val="0"/>
              </a:spcAft>
            </a:pPr>
            <a:r>
              <a:rPr lang="en-US" sz="900" dirty="0"/>
              <a:t>Day</a:t>
            </a:r>
          </a:p>
        </p:txBody>
      </p:sp>
      <p:cxnSp>
        <p:nvCxnSpPr>
          <p:cNvPr id="55" name="Elbow Connector 54"/>
          <p:cNvCxnSpPr>
            <a:stCxn id="54" idx="1"/>
            <a:endCxn id="23" idx="3"/>
          </p:cNvCxnSpPr>
          <p:nvPr/>
        </p:nvCxnSpPr>
        <p:spPr bwMode="auto">
          <a:xfrm rot="10800000" flipV="1">
            <a:off x="6551891" y="2758868"/>
            <a:ext cx="219982" cy="311011"/>
          </a:xfrm>
          <a:prstGeom prst="bentConnector3">
            <a:avLst>
              <a:gd name="adj1" fmla="val 50000"/>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61" name="Rectangle 60"/>
          <p:cNvSpPr/>
          <p:nvPr/>
        </p:nvSpPr>
        <p:spPr bwMode="auto">
          <a:xfrm>
            <a:off x="6257414" y="4098470"/>
            <a:ext cx="1621319" cy="721519"/>
          </a:xfrm>
          <a:prstGeom prst="rect">
            <a:avLst/>
          </a:prstGeom>
          <a:solidFill>
            <a:schemeClr val="accent1">
              <a:lumMod val="40000"/>
              <a:lumOff val="60000"/>
            </a:schemeClr>
          </a:solidFill>
          <a:ln w="9525" cap="flat" cmpd="sng" algn="ctr">
            <a:noFill/>
            <a:prstDash val="solid"/>
            <a:round/>
            <a:headEnd type="none" w="med" len="med"/>
            <a:tailEnd type="none" w="med" len="med"/>
          </a:ln>
          <a:effectLst>
            <a:outerShdw dist="35921" dir="2700000" algn="ctr" rotWithShape="0">
              <a:srgbClr val="AFAFAF"/>
            </a:outerShdw>
          </a:effectLst>
        </p:spPr>
        <p:txBody>
          <a:bodyPr vert="horz" wrap="square" lIns="137160" tIns="34290" rIns="137160" bIns="34290" numCol="1" rtlCol="0" anchor="ctr" anchorCtr="0" compatLnSpc="1">
            <a:prstTxWarp prst="textNoShape">
              <a:avLst/>
            </a:prstTxWarp>
          </a:bodyPr>
          <a:lstStyle/>
          <a:p>
            <a:pPr defTabSz="685800" eaLnBrk="0" fontAlgn="base" hangingPunct="0">
              <a:spcBef>
                <a:spcPct val="0"/>
              </a:spcBef>
              <a:spcAft>
                <a:spcPct val="0"/>
              </a:spcAft>
            </a:pPr>
            <a:r>
              <a:rPr lang="en-US" sz="900" u="sng" dirty="0"/>
              <a:t>DimShippingAgent</a:t>
            </a:r>
          </a:p>
          <a:p>
            <a:pPr defTabSz="685800" eaLnBrk="0" fontAlgn="base" hangingPunct="0">
              <a:spcBef>
                <a:spcPct val="0"/>
              </a:spcBef>
              <a:spcAft>
                <a:spcPct val="0"/>
              </a:spcAft>
            </a:pPr>
            <a:r>
              <a:rPr lang="en-US" sz="900" dirty="0"/>
              <a:t>ShippingAgentKey</a:t>
            </a:r>
          </a:p>
          <a:p>
            <a:pPr defTabSz="685800" eaLnBrk="0" fontAlgn="base" hangingPunct="0">
              <a:spcBef>
                <a:spcPct val="0"/>
              </a:spcBef>
              <a:spcAft>
                <a:spcPct val="0"/>
              </a:spcAft>
            </a:pPr>
            <a:r>
              <a:rPr lang="en-US" sz="900" dirty="0"/>
              <a:t>ShippingAgentName</a:t>
            </a:r>
          </a:p>
        </p:txBody>
      </p:sp>
      <p:cxnSp>
        <p:nvCxnSpPr>
          <p:cNvPr id="62" name="Elbow Connector 61"/>
          <p:cNvCxnSpPr>
            <a:stCxn id="23" idx="2"/>
            <a:endCxn id="61" idx="0"/>
          </p:cNvCxnSpPr>
          <p:nvPr/>
        </p:nvCxnSpPr>
        <p:spPr bwMode="auto">
          <a:xfrm rot="16200000" flipH="1">
            <a:off x="6453263" y="3483658"/>
            <a:ext cx="151427" cy="1078196"/>
          </a:xfrm>
          <a:prstGeom prst="bentConnector3">
            <a:avLst>
              <a:gd name="adj1" fmla="val 50000"/>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15" name="Rectangle 14">
            <a:extLst>
              <a:ext uri="{FF2B5EF4-FFF2-40B4-BE49-F238E27FC236}">
                <a16:creationId xmlns:a16="http://schemas.microsoft.com/office/drawing/2014/main" id="{2DAFD3A5-03F6-4602-9EC0-4F39F63F0E15}"/>
              </a:ext>
            </a:extLst>
          </p:cNvPr>
          <p:cNvSpPr/>
          <p:nvPr/>
        </p:nvSpPr>
        <p:spPr>
          <a:xfrm>
            <a:off x="7904793" y="4522573"/>
            <a:ext cx="1108577" cy="451904"/>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3533447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0" y="-5500"/>
            <a:ext cx="3366434" cy="388889"/>
          </a:xfrm>
        </p:spPr>
        <p:txBody>
          <a:bodyPr>
            <a:normAutofit/>
          </a:bodyPr>
          <a:lstStyle/>
          <a:p>
            <a:r>
              <a:rPr lang="en-US" dirty="0">
                <a:solidFill>
                  <a:schemeClr val="bg1">
                    <a:lumMod val="20000"/>
                    <a:lumOff val="80000"/>
                  </a:schemeClr>
                </a:solidFill>
              </a:rPr>
              <a:t>Considerations for dimension tables</a:t>
            </a:r>
          </a:p>
        </p:txBody>
      </p:sp>
      <p:sp>
        <p:nvSpPr>
          <p:cNvPr id="7171" name="Rectangle 3"/>
          <p:cNvSpPr>
            <a:spLocks noGrp="1" noChangeArrowheads="1"/>
          </p:cNvSpPr>
          <p:nvPr>
            <p:ph type="body" idx="1"/>
          </p:nvPr>
        </p:nvSpPr>
        <p:spPr>
          <a:xfrm>
            <a:off x="37821" y="460126"/>
            <a:ext cx="7496039" cy="4390068"/>
          </a:xfrm>
        </p:spPr>
        <p:txBody>
          <a:bodyPr>
            <a:normAutofit/>
          </a:bodyPr>
          <a:lstStyle/>
          <a:p>
            <a:r>
              <a:rPr lang="en-US" dirty="0"/>
              <a:t>Denormalization:</a:t>
            </a:r>
          </a:p>
          <a:p>
            <a:pPr lvl="1"/>
            <a:r>
              <a:rPr lang="en-US" dirty="0"/>
              <a:t>dimension tables are usually “wide”</a:t>
            </a:r>
          </a:p>
          <a:p>
            <a:pPr lvl="2"/>
            <a:r>
              <a:rPr lang="en-US" dirty="0"/>
              <a:t>wide tables are often faster when there are fewer joins</a:t>
            </a:r>
          </a:p>
          <a:p>
            <a:pPr lvl="1"/>
            <a:r>
              <a:rPr lang="en-US" dirty="0"/>
              <a:t>duplicated values are usually preferable to joins</a:t>
            </a:r>
          </a:p>
          <a:p>
            <a:r>
              <a:rPr lang="en-US" dirty="0"/>
              <a:t>Keys:</a:t>
            </a:r>
          </a:p>
          <a:p>
            <a:pPr lvl="1"/>
            <a:r>
              <a:rPr lang="en-US" dirty="0"/>
              <a:t>create new surrogate keys to identify each row:</a:t>
            </a:r>
          </a:p>
          <a:p>
            <a:pPr lvl="2"/>
            <a:r>
              <a:rPr lang="en-US" dirty="0"/>
              <a:t>simple integer keys provide the best performance</a:t>
            </a:r>
          </a:p>
          <a:p>
            <a:pPr lvl="1"/>
            <a:r>
              <a:rPr lang="en-US" dirty="0"/>
              <a:t>retain original business keys</a:t>
            </a:r>
          </a:p>
          <a:p>
            <a:pPr lvl="1"/>
            <a:endParaRPr lang="en-US" dirty="0"/>
          </a:p>
          <a:p>
            <a:pPr lvl="1"/>
            <a:endParaRPr lang="en-US" dirty="0"/>
          </a:p>
          <a:p>
            <a:pPr lvl="1"/>
            <a:endParaRPr lang="en-US" dirty="0"/>
          </a:p>
          <a:p>
            <a:pPr lvl="1"/>
            <a:endParaRPr lang="en-US" dirty="0"/>
          </a:p>
        </p:txBody>
      </p:sp>
      <p:sp>
        <p:nvSpPr>
          <p:cNvPr id="4" name="Rectangle 3"/>
          <p:cNvSpPr/>
          <p:nvPr/>
        </p:nvSpPr>
        <p:spPr bwMode="auto">
          <a:xfrm>
            <a:off x="5288416" y="2875002"/>
            <a:ext cx="1319675" cy="1132945"/>
          </a:xfrm>
          <a:prstGeom prst="rect">
            <a:avLst/>
          </a:prstGeom>
          <a:solidFill>
            <a:schemeClr val="accent1">
              <a:lumMod val="40000"/>
              <a:lumOff val="60000"/>
            </a:schemeClr>
          </a:solidFill>
          <a:ln w="9525" cap="flat" cmpd="sng" algn="ctr">
            <a:noFill/>
            <a:prstDash val="solid"/>
            <a:round/>
            <a:headEnd type="none" w="med" len="med"/>
            <a:tailEnd type="none" w="med" len="med"/>
          </a:ln>
          <a:effectLst>
            <a:outerShdw dist="35921" dir="2700000" algn="ctr" rotWithShape="0">
              <a:srgbClr val="AFAFAF"/>
            </a:outerShdw>
          </a:effectLst>
        </p:spPr>
        <p:txBody>
          <a:bodyPr vert="horz" wrap="square" lIns="137160" tIns="34290" rIns="137160" bIns="34290" numCol="1" rtlCol="0" anchor="ctr" anchorCtr="0" compatLnSpc="1">
            <a:prstTxWarp prst="textNoShape">
              <a:avLst/>
            </a:prstTxWarp>
          </a:bodyPr>
          <a:lstStyle/>
          <a:p>
            <a:pPr defTabSz="685800" eaLnBrk="0" fontAlgn="base" hangingPunct="0">
              <a:spcBef>
                <a:spcPct val="0"/>
              </a:spcBef>
              <a:spcAft>
                <a:spcPct val="0"/>
              </a:spcAft>
            </a:pPr>
            <a:r>
              <a:rPr lang="en-US" sz="900" u="sng" dirty="0">
                <a:latin typeface="Verdana" pitchFamily="34" charset="0"/>
              </a:rPr>
              <a:t>DimSalesPerson</a:t>
            </a:r>
          </a:p>
          <a:p>
            <a:pPr defTabSz="685800" eaLnBrk="0" fontAlgn="base" hangingPunct="0">
              <a:spcBef>
                <a:spcPct val="0"/>
              </a:spcBef>
              <a:spcAft>
                <a:spcPct val="0"/>
              </a:spcAft>
            </a:pPr>
            <a:r>
              <a:rPr lang="en-US" sz="900" dirty="0">
                <a:latin typeface="Verdana" pitchFamily="34" charset="0"/>
              </a:rPr>
              <a:t>SalesPersonKey</a:t>
            </a:r>
          </a:p>
          <a:p>
            <a:pPr defTabSz="685800" eaLnBrk="0" fontAlgn="base" hangingPunct="0">
              <a:spcBef>
                <a:spcPct val="0"/>
              </a:spcBef>
              <a:spcAft>
                <a:spcPct val="0"/>
              </a:spcAft>
            </a:pPr>
            <a:r>
              <a:rPr lang="en-US" sz="900" dirty="0"/>
              <a:t>EmployeeNo</a:t>
            </a:r>
            <a:endParaRPr lang="en-US" sz="900" dirty="0">
              <a:latin typeface="Verdana" pitchFamily="34" charset="0"/>
            </a:endParaRPr>
          </a:p>
          <a:p>
            <a:pPr defTabSz="685800" eaLnBrk="0" fontAlgn="base" hangingPunct="0">
              <a:spcBef>
                <a:spcPct val="0"/>
              </a:spcBef>
              <a:spcAft>
                <a:spcPct val="0"/>
              </a:spcAft>
            </a:pPr>
            <a:r>
              <a:rPr lang="en-US" sz="900" dirty="0">
                <a:latin typeface="Verdana" pitchFamily="34" charset="0"/>
              </a:rPr>
              <a:t>SalesPersonName</a:t>
            </a:r>
          </a:p>
          <a:p>
            <a:pPr defTabSz="685800" eaLnBrk="0" fontAlgn="base" hangingPunct="0">
              <a:spcBef>
                <a:spcPct val="0"/>
              </a:spcBef>
              <a:spcAft>
                <a:spcPct val="0"/>
              </a:spcAft>
            </a:pPr>
            <a:r>
              <a:rPr lang="en-US" sz="900" dirty="0">
                <a:latin typeface="Verdana" pitchFamily="34" charset="0"/>
              </a:rPr>
              <a:t>StoreName</a:t>
            </a:r>
          </a:p>
          <a:p>
            <a:pPr defTabSz="685800" eaLnBrk="0" fontAlgn="base" hangingPunct="0">
              <a:spcBef>
                <a:spcPct val="0"/>
              </a:spcBef>
              <a:spcAft>
                <a:spcPct val="0"/>
              </a:spcAft>
            </a:pPr>
            <a:r>
              <a:rPr lang="en-US" sz="900" dirty="0">
                <a:latin typeface="Verdana" pitchFamily="34" charset="0"/>
              </a:rPr>
              <a:t>StoreCity</a:t>
            </a:r>
          </a:p>
          <a:p>
            <a:pPr defTabSz="685800" eaLnBrk="0" fontAlgn="base" hangingPunct="0">
              <a:spcBef>
                <a:spcPct val="0"/>
              </a:spcBef>
              <a:spcAft>
                <a:spcPct val="0"/>
              </a:spcAft>
            </a:pPr>
            <a:r>
              <a:rPr lang="en-US" sz="900" dirty="0"/>
              <a:t>StoreRegion</a:t>
            </a:r>
            <a:endParaRPr lang="en-US" sz="900" dirty="0">
              <a:latin typeface="Verdana" pitchFamily="34" charset="0"/>
            </a:endParaRPr>
          </a:p>
        </p:txBody>
      </p:sp>
      <p:sp>
        <p:nvSpPr>
          <p:cNvPr id="3" name="TextBox 2"/>
          <p:cNvSpPr txBox="1"/>
          <p:nvPr/>
        </p:nvSpPr>
        <p:spPr>
          <a:xfrm>
            <a:off x="2089159" y="3064969"/>
            <a:ext cx="994183" cy="253916"/>
          </a:xfrm>
          <a:prstGeom prst="rect">
            <a:avLst/>
          </a:prstGeom>
          <a:noFill/>
        </p:spPr>
        <p:txBody>
          <a:bodyPr wrap="none" rtlCol="0">
            <a:spAutoFit/>
          </a:bodyPr>
          <a:lstStyle/>
          <a:p>
            <a:r>
              <a:rPr lang="en-US" sz="1050" dirty="0"/>
              <a:t>surrogate key</a:t>
            </a:r>
          </a:p>
        </p:txBody>
      </p:sp>
      <p:cxnSp>
        <p:nvCxnSpPr>
          <p:cNvPr id="6" name="Elbow Connector 5"/>
          <p:cNvCxnSpPr>
            <a:stCxn id="3" idx="3"/>
          </p:cNvCxnSpPr>
          <p:nvPr/>
        </p:nvCxnSpPr>
        <p:spPr bwMode="auto">
          <a:xfrm flipV="1">
            <a:off x="3083342" y="3180387"/>
            <a:ext cx="2300105" cy="11540"/>
          </a:xfrm>
          <a:prstGeom prst="bentConnector3">
            <a:avLst/>
          </a:prstGeom>
          <a:ln>
            <a:headEnd type="none" w="med" len="med"/>
            <a:tailEnd type="arrow"/>
          </a:ln>
        </p:spPr>
        <p:style>
          <a:lnRef idx="2">
            <a:schemeClr val="dk1"/>
          </a:lnRef>
          <a:fillRef idx="0">
            <a:schemeClr val="dk1"/>
          </a:fillRef>
          <a:effectRef idx="1">
            <a:schemeClr val="dk1"/>
          </a:effectRef>
          <a:fontRef idx="minor">
            <a:schemeClr val="tx1"/>
          </a:fontRef>
        </p:style>
      </p:cxnSp>
      <p:sp>
        <p:nvSpPr>
          <p:cNvPr id="9" name="TextBox 8"/>
          <p:cNvSpPr txBox="1"/>
          <p:nvPr/>
        </p:nvSpPr>
        <p:spPr>
          <a:xfrm>
            <a:off x="2089159" y="3346685"/>
            <a:ext cx="933269" cy="253916"/>
          </a:xfrm>
          <a:prstGeom prst="rect">
            <a:avLst/>
          </a:prstGeom>
          <a:noFill/>
        </p:spPr>
        <p:txBody>
          <a:bodyPr wrap="none" rtlCol="0">
            <a:spAutoFit/>
          </a:bodyPr>
          <a:lstStyle/>
          <a:p>
            <a:r>
              <a:rPr lang="en-US" sz="1050" dirty="0"/>
              <a:t>business key</a:t>
            </a:r>
          </a:p>
        </p:txBody>
      </p:sp>
      <p:cxnSp>
        <p:nvCxnSpPr>
          <p:cNvPr id="10" name="Elbow Connector 9"/>
          <p:cNvCxnSpPr>
            <a:stCxn id="9" idx="3"/>
          </p:cNvCxnSpPr>
          <p:nvPr/>
        </p:nvCxnSpPr>
        <p:spPr bwMode="auto">
          <a:xfrm flipV="1">
            <a:off x="3022428" y="3295805"/>
            <a:ext cx="2361019" cy="177838"/>
          </a:xfrm>
          <a:prstGeom prst="bentConnector3">
            <a:avLst/>
          </a:prstGeom>
          <a:ln>
            <a:headEnd type="none" w="med" len="med"/>
            <a:tailEnd type="arrow"/>
          </a:ln>
        </p:spPr>
        <p:style>
          <a:lnRef idx="2">
            <a:schemeClr val="dk1"/>
          </a:lnRef>
          <a:fillRef idx="0">
            <a:schemeClr val="dk1"/>
          </a:fillRef>
          <a:effectRef idx="1">
            <a:schemeClr val="dk1"/>
          </a:effectRef>
          <a:fontRef idx="minor">
            <a:schemeClr val="tx1"/>
          </a:fontRef>
        </p:style>
      </p:cxnSp>
      <p:sp>
        <p:nvSpPr>
          <p:cNvPr id="13" name="TextBox 12"/>
          <p:cNvSpPr txBox="1"/>
          <p:nvPr/>
        </p:nvSpPr>
        <p:spPr>
          <a:xfrm>
            <a:off x="2453053" y="3606795"/>
            <a:ext cx="3061607" cy="253916"/>
          </a:xfrm>
          <a:prstGeom prst="rect">
            <a:avLst/>
          </a:prstGeom>
          <a:noFill/>
        </p:spPr>
        <p:txBody>
          <a:bodyPr wrap="square" rtlCol="0">
            <a:spAutoFit/>
          </a:bodyPr>
          <a:lstStyle/>
          <a:p>
            <a:r>
              <a:rPr lang="en-US" sz="1050" dirty="0"/>
              <a:t>denormalized (no separate store table)</a:t>
            </a:r>
          </a:p>
        </p:txBody>
      </p:sp>
      <p:sp>
        <p:nvSpPr>
          <p:cNvPr id="15" name="Left Brace 14"/>
          <p:cNvSpPr/>
          <p:nvPr/>
        </p:nvSpPr>
        <p:spPr bwMode="auto">
          <a:xfrm>
            <a:off x="5230367" y="3577518"/>
            <a:ext cx="153080" cy="338426"/>
          </a:xfrm>
          <a:prstGeom prst="leftBrace">
            <a:avLst/>
          </a:prstGeom>
          <a:ln>
            <a:headEnd type="none" w="med" len="med"/>
            <a:tailEnd type="none" w="med" len="med"/>
          </a:ln>
        </p:spPr>
        <p:style>
          <a:lnRef idx="1">
            <a:schemeClr val="dk1"/>
          </a:lnRef>
          <a:fillRef idx="0">
            <a:schemeClr val="dk1"/>
          </a:fillRef>
          <a:effectRef idx="0">
            <a:schemeClr val="dk1"/>
          </a:effectRef>
          <a:fontRef idx="minor">
            <a:schemeClr val="tx1"/>
          </a:fontRef>
        </p:style>
        <p:txBody>
          <a:bodyPr vert="horz" wrap="square" lIns="137160" tIns="34290" rIns="137160" bIns="34290" numCol="1" rtlCol="0" anchor="ctr" anchorCtr="0" compatLnSpc="1">
            <a:prstTxWarp prst="textNoShape">
              <a:avLst/>
            </a:prstTxWarp>
          </a:bodyPr>
          <a:lstStyle/>
          <a:p>
            <a:pPr algn="ctr" defTabSz="685800" eaLnBrk="0" fontAlgn="base" hangingPunct="0">
              <a:spcBef>
                <a:spcPct val="0"/>
              </a:spcBef>
              <a:spcAft>
                <a:spcPct val="0"/>
              </a:spcAft>
            </a:pPr>
            <a:endParaRPr lang="en-US" sz="1350" b="1" dirty="0">
              <a:latin typeface="Verdana" pitchFamily="34" charset="0"/>
            </a:endParaRPr>
          </a:p>
        </p:txBody>
      </p:sp>
      <p:cxnSp>
        <p:nvCxnSpPr>
          <p:cNvPr id="18" name="Elbow Connector 17"/>
          <p:cNvCxnSpPr>
            <a:endCxn id="15" idx="1"/>
          </p:cNvCxnSpPr>
          <p:nvPr/>
        </p:nvCxnSpPr>
        <p:spPr bwMode="auto">
          <a:xfrm>
            <a:off x="4903202" y="3719476"/>
            <a:ext cx="327165" cy="27255"/>
          </a:xfrm>
          <a:prstGeom prst="bentConnector3">
            <a:avLst/>
          </a:prstGeom>
          <a:ln>
            <a:headEnd type="none" w="med" len="med"/>
            <a:tailEnd type="arrow"/>
          </a:ln>
        </p:spPr>
        <p:style>
          <a:lnRef idx="2">
            <a:schemeClr val="dk1"/>
          </a:lnRef>
          <a:fillRef idx="0">
            <a:schemeClr val="dk1"/>
          </a:fillRef>
          <a:effectRef idx="1">
            <a:schemeClr val="dk1"/>
          </a:effectRef>
          <a:fontRef idx="minor">
            <a:schemeClr val="tx1"/>
          </a:fontRef>
        </p:style>
      </p:cxnSp>
      <p:sp>
        <p:nvSpPr>
          <p:cNvPr id="12" name="Rectangle 11">
            <a:extLst>
              <a:ext uri="{FF2B5EF4-FFF2-40B4-BE49-F238E27FC236}">
                <a16:creationId xmlns:a16="http://schemas.microsoft.com/office/drawing/2014/main" id="{C54D08C7-A999-4628-9807-4B8AA77B4224}"/>
              </a:ext>
            </a:extLst>
          </p:cNvPr>
          <p:cNvSpPr/>
          <p:nvPr/>
        </p:nvSpPr>
        <p:spPr>
          <a:xfrm>
            <a:off x="7904793" y="4522573"/>
            <a:ext cx="1108577" cy="451904"/>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2423229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77F8A-0CEC-6DE2-64E9-350208DFA958}"/>
              </a:ext>
            </a:extLst>
          </p:cNvPr>
          <p:cNvSpPr>
            <a:spLocks noGrp="1"/>
          </p:cNvSpPr>
          <p:nvPr>
            <p:ph type="title"/>
          </p:nvPr>
        </p:nvSpPr>
        <p:spPr>
          <a:xfrm>
            <a:off x="242588" y="10555"/>
            <a:ext cx="3320140" cy="388889"/>
          </a:xfrm>
        </p:spPr>
        <p:txBody>
          <a:bodyPr/>
          <a:lstStyle/>
          <a:p>
            <a:r>
              <a:rPr lang="en-US" dirty="0">
                <a:solidFill>
                  <a:schemeClr val="bg2"/>
                </a:solidFill>
              </a:rPr>
              <a:t>Slowly Changing Dimensions</a:t>
            </a:r>
          </a:p>
        </p:txBody>
      </p:sp>
      <p:pic>
        <p:nvPicPr>
          <p:cNvPr id="7" name="Picture 6">
            <a:extLst>
              <a:ext uri="{FF2B5EF4-FFF2-40B4-BE49-F238E27FC236}">
                <a16:creationId xmlns:a16="http://schemas.microsoft.com/office/drawing/2014/main" id="{ED158BEF-449F-B638-84CC-F0DEB6E821F6}"/>
              </a:ext>
            </a:extLst>
          </p:cNvPr>
          <p:cNvPicPr>
            <a:picLocks noChangeAspect="1"/>
          </p:cNvPicPr>
          <p:nvPr/>
        </p:nvPicPr>
        <p:blipFill>
          <a:blip r:embed="rId2"/>
          <a:stretch>
            <a:fillRect/>
          </a:stretch>
        </p:blipFill>
        <p:spPr>
          <a:xfrm>
            <a:off x="0" y="685512"/>
            <a:ext cx="9144000" cy="4601355"/>
          </a:xfrm>
          <a:prstGeom prst="rect">
            <a:avLst/>
          </a:prstGeom>
        </p:spPr>
      </p:pic>
    </p:spTree>
    <p:extLst>
      <p:ext uri="{BB962C8B-B14F-4D97-AF65-F5344CB8AC3E}">
        <p14:creationId xmlns:p14="http://schemas.microsoft.com/office/powerpoint/2010/main" val="22054658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BDB8CB-AECA-58A2-E7B4-26B2D95081C6}"/>
              </a:ext>
            </a:extLst>
          </p:cNvPr>
          <p:cNvSpPr>
            <a:spLocks noGrp="1"/>
          </p:cNvSpPr>
          <p:nvPr>
            <p:ph type="title"/>
          </p:nvPr>
        </p:nvSpPr>
        <p:spPr>
          <a:xfrm>
            <a:off x="242588" y="10555"/>
            <a:ext cx="1821396" cy="388889"/>
          </a:xfrm>
        </p:spPr>
        <p:txBody>
          <a:bodyPr/>
          <a:lstStyle/>
          <a:p>
            <a:r>
              <a:rPr lang="en-US" dirty="0">
                <a:solidFill>
                  <a:schemeClr val="bg2"/>
                </a:solidFill>
              </a:rPr>
              <a:t>Table Structure</a:t>
            </a:r>
          </a:p>
        </p:txBody>
      </p:sp>
      <p:graphicFrame>
        <p:nvGraphicFramePr>
          <p:cNvPr id="4" name="Table 4">
            <a:extLst>
              <a:ext uri="{FF2B5EF4-FFF2-40B4-BE49-F238E27FC236}">
                <a16:creationId xmlns:a16="http://schemas.microsoft.com/office/drawing/2014/main" id="{0199C851-A673-C1FD-7EB0-DC3EB1CEC8EC}"/>
              </a:ext>
            </a:extLst>
          </p:cNvPr>
          <p:cNvGraphicFramePr>
            <a:graphicFrameLocks noGrp="1"/>
          </p:cNvGraphicFramePr>
          <p:nvPr>
            <p:ph idx="1"/>
            <p:extLst>
              <p:ext uri="{D42A27DB-BD31-4B8C-83A1-F6EECF244321}">
                <p14:modId xmlns:p14="http://schemas.microsoft.com/office/powerpoint/2010/main" val="3862286178"/>
              </p:ext>
            </p:extLst>
          </p:nvPr>
        </p:nvGraphicFramePr>
        <p:xfrm>
          <a:off x="242888" y="565150"/>
          <a:ext cx="8504235" cy="741680"/>
        </p:xfrm>
        <a:graphic>
          <a:graphicData uri="http://schemas.openxmlformats.org/drawingml/2006/table">
            <a:tbl>
              <a:tblPr firstRow="1" bandRow="1">
                <a:tableStyleId>{5C22544A-7EE6-4342-B048-85BDC9FD1C3A}</a:tableStyleId>
              </a:tblPr>
              <a:tblGrid>
                <a:gridCol w="2834745">
                  <a:extLst>
                    <a:ext uri="{9D8B030D-6E8A-4147-A177-3AD203B41FA5}">
                      <a16:colId xmlns:a16="http://schemas.microsoft.com/office/drawing/2014/main" val="675286902"/>
                    </a:ext>
                  </a:extLst>
                </a:gridCol>
                <a:gridCol w="2834745">
                  <a:extLst>
                    <a:ext uri="{9D8B030D-6E8A-4147-A177-3AD203B41FA5}">
                      <a16:colId xmlns:a16="http://schemas.microsoft.com/office/drawing/2014/main" val="4094515122"/>
                    </a:ext>
                  </a:extLst>
                </a:gridCol>
                <a:gridCol w="2834745">
                  <a:extLst>
                    <a:ext uri="{9D8B030D-6E8A-4147-A177-3AD203B41FA5}">
                      <a16:colId xmlns:a16="http://schemas.microsoft.com/office/drawing/2014/main" val="3028663489"/>
                    </a:ext>
                  </a:extLst>
                </a:gridCol>
              </a:tblGrid>
              <a:tr h="370840">
                <a:tc>
                  <a:txBody>
                    <a:bodyPr/>
                    <a:lstStyle/>
                    <a:p>
                      <a:r>
                        <a:rPr lang="en-US" dirty="0" err="1"/>
                        <a:t>DimEmployeeID</a:t>
                      </a:r>
                      <a:endParaRPr lang="en-US" dirty="0"/>
                    </a:p>
                  </a:txBody>
                  <a:tcPr/>
                </a:tc>
                <a:tc>
                  <a:txBody>
                    <a:bodyPr/>
                    <a:lstStyle/>
                    <a:p>
                      <a:r>
                        <a:rPr lang="en-US" dirty="0"/>
                        <a:t>Employee</a:t>
                      </a:r>
                    </a:p>
                  </a:txBody>
                  <a:tcPr/>
                </a:tc>
                <a:tc>
                  <a:txBody>
                    <a:bodyPr/>
                    <a:lstStyle/>
                    <a:p>
                      <a:r>
                        <a:rPr lang="en-US" dirty="0"/>
                        <a:t>Manager</a:t>
                      </a:r>
                    </a:p>
                  </a:txBody>
                  <a:tcPr/>
                </a:tc>
                <a:extLst>
                  <a:ext uri="{0D108BD9-81ED-4DB2-BD59-A6C34878D82A}">
                    <a16:rowId xmlns:a16="http://schemas.microsoft.com/office/drawing/2014/main" val="1652789094"/>
                  </a:ext>
                </a:extLst>
              </a:tr>
              <a:tr h="370840">
                <a:tc>
                  <a:txBody>
                    <a:bodyPr/>
                    <a:lstStyle/>
                    <a:p>
                      <a:r>
                        <a:rPr lang="en-US" dirty="0"/>
                        <a:t>1</a:t>
                      </a:r>
                    </a:p>
                  </a:txBody>
                  <a:tcPr/>
                </a:tc>
                <a:tc>
                  <a:txBody>
                    <a:bodyPr/>
                    <a:lstStyle/>
                    <a:p>
                      <a:r>
                        <a:rPr lang="en-US" dirty="0"/>
                        <a:t>Jim</a:t>
                      </a:r>
                    </a:p>
                  </a:txBody>
                  <a:tcPr/>
                </a:tc>
                <a:tc>
                  <a:txBody>
                    <a:bodyPr/>
                    <a:lstStyle/>
                    <a:p>
                      <a:r>
                        <a:rPr lang="en-US" dirty="0"/>
                        <a:t>Sarah</a:t>
                      </a:r>
                    </a:p>
                  </a:txBody>
                  <a:tcPr/>
                </a:tc>
                <a:extLst>
                  <a:ext uri="{0D108BD9-81ED-4DB2-BD59-A6C34878D82A}">
                    <a16:rowId xmlns:a16="http://schemas.microsoft.com/office/drawing/2014/main" val="828220191"/>
                  </a:ext>
                </a:extLst>
              </a:tr>
            </a:tbl>
          </a:graphicData>
        </a:graphic>
      </p:graphicFrame>
      <p:graphicFrame>
        <p:nvGraphicFramePr>
          <p:cNvPr id="5" name="Table 4">
            <a:extLst>
              <a:ext uri="{FF2B5EF4-FFF2-40B4-BE49-F238E27FC236}">
                <a16:creationId xmlns:a16="http://schemas.microsoft.com/office/drawing/2014/main" id="{E74B7761-79C0-2F11-5856-FF000A37E411}"/>
              </a:ext>
            </a:extLst>
          </p:cNvPr>
          <p:cNvGraphicFramePr>
            <a:graphicFrameLocks/>
          </p:cNvGraphicFramePr>
          <p:nvPr>
            <p:extLst>
              <p:ext uri="{D42A27DB-BD31-4B8C-83A1-F6EECF244321}">
                <p14:modId xmlns:p14="http://schemas.microsoft.com/office/powerpoint/2010/main" val="2464501644"/>
              </p:ext>
            </p:extLst>
          </p:nvPr>
        </p:nvGraphicFramePr>
        <p:xfrm>
          <a:off x="242588" y="2066893"/>
          <a:ext cx="8504235" cy="741680"/>
        </p:xfrm>
        <a:graphic>
          <a:graphicData uri="http://schemas.openxmlformats.org/drawingml/2006/table">
            <a:tbl>
              <a:tblPr firstRow="1" bandRow="1">
                <a:tableStyleId>{5C22544A-7EE6-4342-B048-85BDC9FD1C3A}</a:tableStyleId>
              </a:tblPr>
              <a:tblGrid>
                <a:gridCol w="2834745">
                  <a:extLst>
                    <a:ext uri="{9D8B030D-6E8A-4147-A177-3AD203B41FA5}">
                      <a16:colId xmlns:a16="http://schemas.microsoft.com/office/drawing/2014/main" val="675286902"/>
                    </a:ext>
                  </a:extLst>
                </a:gridCol>
                <a:gridCol w="2834745">
                  <a:extLst>
                    <a:ext uri="{9D8B030D-6E8A-4147-A177-3AD203B41FA5}">
                      <a16:colId xmlns:a16="http://schemas.microsoft.com/office/drawing/2014/main" val="4094515122"/>
                    </a:ext>
                  </a:extLst>
                </a:gridCol>
                <a:gridCol w="2834745">
                  <a:extLst>
                    <a:ext uri="{9D8B030D-6E8A-4147-A177-3AD203B41FA5}">
                      <a16:colId xmlns:a16="http://schemas.microsoft.com/office/drawing/2014/main" val="3028663489"/>
                    </a:ext>
                  </a:extLst>
                </a:gridCol>
              </a:tblGrid>
              <a:tr h="370840">
                <a:tc>
                  <a:txBody>
                    <a:bodyPr/>
                    <a:lstStyle/>
                    <a:p>
                      <a:r>
                        <a:rPr lang="en-US" dirty="0" err="1"/>
                        <a:t>DimEmployeeID</a:t>
                      </a:r>
                      <a:endParaRPr lang="en-US" dirty="0"/>
                    </a:p>
                  </a:txBody>
                  <a:tcPr/>
                </a:tc>
                <a:tc>
                  <a:txBody>
                    <a:bodyPr/>
                    <a:lstStyle/>
                    <a:p>
                      <a:r>
                        <a:rPr lang="en-US" dirty="0"/>
                        <a:t>Employee</a:t>
                      </a:r>
                    </a:p>
                  </a:txBody>
                  <a:tcPr/>
                </a:tc>
                <a:tc>
                  <a:txBody>
                    <a:bodyPr/>
                    <a:lstStyle/>
                    <a:p>
                      <a:r>
                        <a:rPr lang="en-US" dirty="0"/>
                        <a:t>Manager</a:t>
                      </a:r>
                    </a:p>
                  </a:txBody>
                  <a:tcPr/>
                </a:tc>
                <a:extLst>
                  <a:ext uri="{0D108BD9-81ED-4DB2-BD59-A6C34878D82A}">
                    <a16:rowId xmlns:a16="http://schemas.microsoft.com/office/drawing/2014/main" val="1652789094"/>
                  </a:ext>
                </a:extLst>
              </a:tr>
              <a:tr h="370840">
                <a:tc>
                  <a:txBody>
                    <a:bodyPr/>
                    <a:lstStyle/>
                    <a:p>
                      <a:r>
                        <a:rPr lang="en-US" dirty="0"/>
                        <a:t>1</a:t>
                      </a:r>
                    </a:p>
                  </a:txBody>
                  <a:tcPr/>
                </a:tc>
                <a:tc>
                  <a:txBody>
                    <a:bodyPr/>
                    <a:lstStyle/>
                    <a:p>
                      <a:r>
                        <a:rPr lang="en-US" dirty="0"/>
                        <a:t>Jim</a:t>
                      </a:r>
                    </a:p>
                  </a:txBody>
                  <a:tcPr/>
                </a:tc>
                <a:tc>
                  <a:txBody>
                    <a:bodyPr/>
                    <a:lstStyle/>
                    <a:p>
                      <a:r>
                        <a:rPr lang="en-US" dirty="0"/>
                        <a:t>Margo</a:t>
                      </a:r>
                    </a:p>
                  </a:txBody>
                  <a:tcPr/>
                </a:tc>
                <a:extLst>
                  <a:ext uri="{0D108BD9-81ED-4DB2-BD59-A6C34878D82A}">
                    <a16:rowId xmlns:a16="http://schemas.microsoft.com/office/drawing/2014/main" val="828220191"/>
                  </a:ext>
                </a:extLst>
              </a:tr>
            </a:tbl>
          </a:graphicData>
        </a:graphic>
      </p:graphicFrame>
      <p:sp>
        <p:nvSpPr>
          <p:cNvPr id="6" name="Arrow: Down 5">
            <a:extLst>
              <a:ext uri="{FF2B5EF4-FFF2-40B4-BE49-F238E27FC236}">
                <a16:creationId xmlns:a16="http://schemas.microsoft.com/office/drawing/2014/main" id="{F436871F-8B5D-D79D-A134-A6F173D4A457}"/>
              </a:ext>
            </a:extLst>
          </p:cNvPr>
          <p:cNvSpPr/>
          <p:nvPr/>
        </p:nvSpPr>
        <p:spPr>
          <a:xfrm>
            <a:off x="6400800" y="1401202"/>
            <a:ext cx="328921" cy="61837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305C49FE-A055-B3CD-FF01-3DCD2E70605A}"/>
              </a:ext>
            </a:extLst>
          </p:cNvPr>
          <p:cNvSpPr txBox="1"/>
          <p:nvPr/>
        </p:nvSpPr>
        <p:spPr>
          <a:xfrm>
            <a:off x="4670677" y="3473405"/>
            <a:ext cx="3966786" cy="1477328"/>
          </a:xfrm>
          <a:prstGeom prst="rect">
            <a:avLst/>
          </a:prstGeom>
          <a:noFill/>
        </p:spPr>
        <p:txBody>
          <a:bodyPr wrap="square" rtlCol="0">
            <a:spAutoFit/>
          </a:bodyPr>
          <a:lstStyle/>
          <a:p>
            <a:r>
              <a:rPr lang="en-US" dirty="0"/>
              <a:t>Now the query doesn’t work.  All of Sarah’s previous sales are now assigned to Margo</a:t>
            </a:r>
          </a:p>
          <a:p>
            <a:endParaRPr lang="en-US" dirty="0"/>
          </a:p>
          <a:p>
            <a:r>
              <a:rPr lang="en-US" dirty="0"/>
              <a:t>She doesn’t get credit</a:t>
            </a:r>
          </a:p>
        </p:txBody>
      </p:sp>
      <p:sp>
        <p:nvSpPr>
          <p:cNvPr id="9" name="TextBox 8">
            <a:extLst>
              <a:ext uri="{FF2B5EF4-FFF2-40B4-BE49-F238E27FC236}">
                <a16:creationId xmlns:a16="http://schemas.microsoft.com/office/drawing/2014/main" id="{3435C8E7-A875-92F6-51E9-B35540197DF3}"/>
              </a:ext>
            </a:extLst>
          </p:cNvPr>
          <p:cNvSpPr txBox="1"/>
          <p:nvPr/>
        </p:nvSpPr>
        <p:spPr>
          <a:xfrm>
            <a:off x="0" y="3238941"/>
            <a:ext cx="4575288" cy="1477328"/>
          </a:xfrm>
          <a:prstGeom prst="rect">
            <a:avLst/>
          </a:prstGeom>
          <a:noFill/>
        </p:spPr>
        <p:txBody>
          <a:bodyPr wrap="square">
            <a:spAutoFit/>
          </a:bodyPr>
          <a:lstStyle/>
          <a:p>
            <a:r>
              <a:rPr lang="en-US" dirty="0"/>
              <a:t>SELECT *</a:t>
            </a:r>
          </a:p>
          <a:p>
            <a:r>
              <a:rPr lang="en-US" dirty="0"/>
              <a:t>FROM </a:t>
            </a:r>
            <a:r>
              <a:rPr lang="en-US" dirty="0" err="1"/>
              <a:t>FactSales</a:t>
            </a:r>
            <a:r>
              <a:rPr lang="en-US" dirty="0"/>
              <a:t> f</a:t>
            </a:r>
          </a:p>
          <a:p>
            <a:r>
              <a:rPr lang="en-US" dirty="0"/>
              <a:t>JOIN </a:t>
            </a:r>
            <a:r>
              <a:rPr lang="en-US" dirty="0" err="1"/>
              <a:t>DimEmployees</a:t>
            </a:r>
            <a:r>
              <a:rPr lang="en-US" dirty="0"/>
              <a:t> e</a:t>
            </a:r>
          </a:p>
          <a:p>
            <a:r>
              <a:rPr lang="en-US" dirty="0"/>
              <a:t>ON </a:t>
            </a:r>
            <a:r>
              <a:rPr lang="en-US" dirty="0" err="1"/>
              <a:t>f.DimEmployeeID</a:t>
            </a:r>
            <a:r>
              <a:rPr lang="en-US" dirty="0"/>
              <a:t> = </a:t>
            </a:r>
            <a:r>
              <a:rPr lang="en-US" dirty="0" err="1"/>
              <a:t>e.DimEmployeeID</a:t>
            </a:r>
            <a:endParaRPr lang="en-US" dirty="0"/>
          </a:p>
          <a:p>
            <a:r>
              <a:rPr lang="en-US" dirty="0"/>
              <a:t>WHERE Manager = 'Sarah'</a:t>
            </a:r>
          </a:p>
        </p:txBody>
      </p:sp>
    </p:spTree>
    <p:extLst>
      <p:ext uri="{BB962C8B-B14F-4D97-AF65-F5344CB8AC3E}">
        <p14:creationId xmlns:p14="http://schemas.microsoft.com/office/powerpoint/2010/main" val="10993982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AC9FA4-45D7-0D94-0B28-FD35977F0C35}"/>
              </a:ext>
            </a:extLst>
          </p:cNvPr>
          <p:cNvSpPr>
            <a:spLocks noGrp="1"/>
          </p:cNvSpPr>
          <p:nvPr>
            <p:ph type="title"/>
          </p:nvPr>
        </p:nvSpPr>
        <p:spPr>
          <a:xfrm>
            <a:off x="242588" y="10555"/>
            <a:ext cx="7032823" cy="388889"/>
          </a:xfrm>
        </p:spPr>
        <p:txBody>
          <a:bodyPr/>
          <a:lstStyle/>
          <a:p>
            <a:r>
              <a:rPr lang="en-US" dirty="0">
                <a:solidFill>
                  <a:schemeClr val="bg2"/>
                </a:solidFill>
              </a:rPr>
              <a:t>The key is using a surrogate key and adding two other columns</a:t>
            </a:r>
          </a:p>
        </p:txBody>
      </p:sp>
      <p:sp>
        <p:nvSpPr>
          <p:cNvPr id="3" name="Content Placeholder 2">
            <a:extLst>
              <a:ext uri="{FF2B5EF4-FFF2-40B4-BE49-F238E27FC236}">
                <a16:creationId xmlns:a16="http://schemas.microsoft.com/office/drawing/2014/main" id="{3FEBAA7E-E4AD-1253-9D02-E463286C31A5}"/>
              </a:ext>
            </a:extLst>
          </p:cNvPr>
          <p:cNvSpPr>
            <a:spLocks noGrp="1"/>
          </p:cNvSpPr>
          <p:nvPr>
            <p:ph idx="1"/>
          </p:nvPr>
        </p:nvSpPr>
        <p:spPr/>
        <p:txBody>
          <a:bodyPr/>
          <a:lstStyle/>
          <a:p>
            <a:endParaRPr lang="en-US"/>
          </a:p>
        </p:txBody>
      </p:sp>
      <p:graphicFrame>
        <p:nvGraphicFramePr>
          <p:cNvPr id="4" name="Table 4">
            <a:extLst>
              <a:ext uri="{FF2B5EF4-FFF2-40B4-BE49-F238E27FC236}">
                <a16:creationId xmlns:a16="http://schemas.microsoft.com/office/drawing/2014/main" id="{EE5C3B59-8C31-D8E7-A1BA-981C2EE2690B}"/>
              </a:ext>
            </a:extLst>
          </p:cNvPr>
          <p:cNvGraphicFramePr>
            <a:graphicFrameLocks/>
          </p:cNvGraphicFramePr>
          <p:nvPr>
            <p:extLst>
              <p:ext uri="{D42A27DB-BD31-4B8C-83A1-F6EECF244321}">
                <p14:modId xmlns:p14="http://schemas.microsoft.com/office/powerpoint/2010/main" val="3938432703"/>
              </p:ext>
            </p:extLst>
          </p:nvPr>
        </p:nvGraphicFramePr>
        <p:xfrm>
          <a:off x="121444" y="576387"/>
          <a:ext cx="8901112" cy="1381760"/>
        </p:xfrm>
        <a:graphic>
          <a:graphicData uri="http://schemas.openxmlformats.org/drawingml/2006/table">
            <a:tbl>
              <a:tblPr firstRow="1" bandRow="1">
                <a:tableStyleId>{5C22544A-7EE6-4342-B048-85BDC9FD1C3A}</a:tableStyleId>
              </a:tblPr>
              <a:tblGrid>
                <a:gridCol w="2010312">
                  <a:extLst>
                    <a:ext uri="{9D8B030D-6E8A-4147-A177-3AD203B41FA5}">
                      <a16:colId xmlns:a16="http://schemas.microsoft.com/office/drawing/2014/main" val="675286902"/>
                    </a:ext>
                  </a:extLst>
                </a:gridCol>
                <a:gridCol w="1523713">
                  <a:extLst>
                    <a:ext uri="{9D8B030D-6E8A-4147-A177-3AD203B41FA5}">
                      <a16:colId xmlns:a16="http://schemas.microsoft.com/office/drawing/2014/main" val="1880843930"/>
                    </a:ext>
                  </a:extLst>
                </a:gridCol>
                <a:gridCol w="1552599">
                  <a:extLst>
                    <a:ext uri="{9D8B030D-6E8A-4147-A177-3AD203B41FA5}">
                      <a16:colId xmlns:a16="http://schemas.microsoft.com/office/drawing/2014/main" val="4094515122"/>
                    </a:ext>
                  </a:extLst>
                </a:gridCol>
                <a:gridCol w="1251449">
                  <a:extLst>
                    <a:ext uri="{9D8B030D-6E8A-4147-A177-3AD203B41FA5}">
                      <a16:colId xmlns:a16="http://schemas.microsoft.com/office/drawing/2014/main" val="3028663489"/>
                    </a:ext>
                  </a:extLst>
                </a:gridCol>
                <a:gridCol w="1331756">
                  <a:extLst>
                    <a:ext uri="{9D8B030D-6E8A-4147-A177-3AD203B41FA5}">
                      <a16:colId xmlns:a16="http://schemas.microsoft.com/office/drawing/2014/main" val="1414500335"/>
                    </a:ext>
                  </a:extLst>
                </a:gridCol>
                <a:gridCol w="1231283">
                  <a:extLst>
                    <a:ext uri="{9D8B030D-6E8A-4147-A177-3AD203B41FA5}">
                      <a16:colId xmlns:a16="http://schemas.microsoft.com/office/drawing/2014/main" val="3526748572"/>
                    </a:ext>
                  </a:extLst>
                </a:gridCol>
              </a:tblGrid>
              <a:tr h="0">
                <a:tc>
                  <a:txBody>
                    <a:bodyPr/>
                    <a:lstStyle/>
                    <a:p>
                      <a:r>
                        <a:rPr lang="en-US" dirty="0" err="1"/>
                        <a:t>DimEmployeeID</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EmployeeID</a:t>
                      </a:r>
                      <a:endParaRPr lang="en-US" dirty="0"/>
                    </a:p>
                    <a:p>
                      <a:endParaRPr lang="en-US" dirty="0"/>
                    </a:p>
                  </a:txBody>
                  <a:tcPr/>
                </a:tc>
                <a:tc>
                  <a:txBody>
                    <a:bodyPr/>
                    <a:lstStyle/>
                    <a:p>
                      <a:r>
                        <a:rPr lang="en-US" dirty="0"/>
                        <a:t>Employee</a:t>
                      </a:r>
                    </a:p>
                  </a:txBody>
                  <a:tcPr/>
                </a:tc>
                <a:tc>
                  <a:txBody>
                    <a:bodyPr/>
                    <a:lstStyle/>
                    <a:p>
                      <a:r>
                        <a:rPr lang="en-US" dirty="0"/>
                        <a:t>Manager</a:t>
                      </a:r>
                    </a:p>
                  </a:txBody>
                  <a:tcPr/>
                </a:tc>
                <a:tc>
                  <a:txBody>
                    <a:bodyPr/>
                    <a:lstStyle/>
                    <a:p>
                      <a:r>
                        <a:rPr lang="en-US" dirty="0"/>
                        <a:t>Start Date</a:t>
                      </a:r>
                    </a:p>
                  </a:txBody>
                  <a:tcPr/>
                </a:tc>
                <a:tc>
                  <a:txBody>
                    <a:bodyPr/>
                    <a:lstStyle/>
                    <a:p>
                      <a:r>
                        <a:rPr lang="en-US" dirty="0"/>
                        <a:t>End Date</a:t>
                      </a:r>
                    </a:p>
                  </a:txBody>
                  <a:tcPr/>
                </a:tc>
                <a:extLst>
                  <a:ext uri="{0D108BD9-81ED-4DB2-BD59-A6C34878D82A}">
                    <a16:rowId xmlns:a16="http://schemas.microsoft.com/office/drawing/2014/main" val="1652789094"/>
                  </a:ext>
                </a:extLst>
              </a:tr>
              <a:tr h="370840">
                <a:tc>
                  <a:txBody>
                    <a:bodyPr/>
                    <a:lstStyle/>
                    <a:p>
                      <a:r>
                        <a:rPr lang="en-US" dirty="0"/>
                        <a:t>1</a:t>
                      </a:r>
                    </a:p>
                  </a:txBody>
                  <a:tcPr/>
                </a:tc>
                <a:tc>
                  <a:txBody>
                    <a:bodyPr/>
                    <a:lstStyle/>
                    <a:p>
                      <a:r>
                        <a:rPr lang="en-US" dirty="0"/>
                        <a:t>1</a:t>
                      </a:r>
                    </a:p>
                  </a:txBody>
                  <a:tcPr/>
                </a:tc>
                <a:tc>
                  <a:txBody>
                    <a:bodyPr/>
                    <a:lstStyle/>
                    <a:p>
                      <a:r>
                        <a:rPr lang="en-US" dirty="0"/>
                        <a:t>Jim</a:t>
                      </a:r>
                    </a:p>
                  </a:txBody>
                  <a:tcPr/>
                </a:tc>
                <a:tc>
                  <a:txBody>
                    <a:bodyPr/>
                    <a:lstStyle/>
                    <a:p>
                      <a:r>
                        <a:rPr lang="en-US" dirty="0"/>
                        <a:t>Sarah</a:t>
                      </a:r>
                    </a:p>
                  </a:txBody>
                  <a:tcPr/>
                </a:tc>
                <a:tc>
                  <a:txBody>
                    <a:bodyPr/>
                    <a:lstStyle/>
                    <a:p>
                      <a:r>
                        <a:rPr lang="en-US" dirty="0"/>
                        <a:t>1/1/2022</a:t>
                      </a:r>
                    </a:p>
                  </a:txBody>
                  <a:tcPr/>
                </a:tc>
                <a:tc>
                  <a:txBody>
                    <a:bodyPr/>
                    <a:lstStyle/>
                    <a:p>
                      <a:r>
                        <a:rPr lang="en-US" dirty="0"/>
                        <a:t>6/30/2022</a:t>
                      </a:r>
                    </a:p>
                  </a:txBody>
                  <a:tcPr/>
                </a:tc>
                <a:extLst>
                  <a:ext uri="{0D108BD9-81ED-4DB2-BD59-A6C34878D82A}">
                    <a16:rowId xmlns:a16="http://schemas.microsoft.com/office/drawing/2014/main" val="828220191"/>
                  </a:ext>
                </a:extLst>
              </a:tr>
              <a:tr h="370840">
                <a:tc>
                  <a:txBody>
                    <a:bodyPr/>
                    <a:lstStyle/>
                    <a:p>
                      <a:r>
                        <a:rPr lang="en-US" dirty="0"/>
                        <a:t>2</a:t>
                      </a:r>
                    </a:p>
                  </a:txBody>
                  <a:tcPr/>
                </a:tc>
                <a:tc>
                  <a:txBody>
                    <a:bodyPr/>
                    <a:lstStyle/>
                    <a:p>
                      <a:r>
                        <a:rPr lang="en-US" dirty="0"/>
                        <a:t>1</a:t>
                      </a:r>
                    </a:p>
                  </a:txBody>
                  <a:tcPr/>
                </a:tc>
                <a:tc>
                  <a:txBody>
                    <a:bodyPr/>
                    <a:lstStyle/>
                    <a:p>
                      <a:r>
                        <a:rPr lang="en-US" dirty="0"/>
                        <a:t>Jim</a:t>
                      </a:r>
                    </a:p>
                  </a:txBody>
                  <a:tcPr/>
                </a:tc>
                <a:tc>
                  <a:txBody>
                    <a:bodyPr/>
                    <a:lstStyle/>
                    <a:p>
                      <a:r>
                        <a:rPr lang="en-US" dirty="0"/>
                        <a:t>Margo</a:t>
                      </a:r>
                    </a:p>
                  </a:txBody>
                  <a:tcPr/>
                </a:tc>
                <a:tc>
                  <a:txBody>
                    <a:bodyPr/>
                    <a:lstStyle/>
                    <a:p>
                      <a:r>
                        <a:rPr lang="en-US" dirty="0"/>
                        <a:t>7/1/2022</a:t>
                      </a:r>
                    </a:p>
                  </a:txBody>
                  <a:tcPr/>
                </a:tc>
                <a:tc>
                  <a:txBody>
                    <a:bodyPr/>
                    <a:lstStyle/>
                    <a:p>
                      <a:r>
                        <a:rPr lang="en-US" dirty="0"/>
                        <a:t>Present</a:t>
                      </a:r>
                    </a:p>
                  </a:txBody>
                  <a:tcPr/>
                </a:tc>
                <a:extLst>
                  <a:ext uri="{0D108BD9-81ED-4DB2-BD59-A6C34878D82A}">
                    <a16:rowId xmlns:a16="http://schemas.microsoft.com/office/drawing/2014/main" val="1053184960"/>
                  </a:ext>
                </a:extLst>
              </a:tr>
            </a:tbl>
          </a:graphicData>
        </a:graphic>
      </p:graphicFrame>
      <p:sp>
        <p:nvSpPr>
          <p:cNvPr id="7" name="TextBox 6">
            <a:extLst>
              <a:ext uri="{FF2B5EF4-FFF2-40B4-BE49-F238E27FC236}">
                <a16:creationId xmlns:a16="http://schemas.microsoft.com/office/drawing/2014/main" id="{978E14C7-9F64-0D9F-6F4F-72AFE03E3C15}"/>
              </a:ext>
            </a:extLst>
          </p:cNvPr>
          <p:cNvSpPr txBox="1"/>
          <p:nvPr/>
        </p:nvSpPr>
        <p:spPr>
          <a:xfrm>
            <a:off x="5177214" y="2486642"/>
            <a:ext cx="3966786" cy="369332"/>
          </a:xfrm>
          <a:prstGeom prst="rect">
            <a:avLst/>
          </a:prstGeom>
          <a:noFill/>
        </p:spPr>
        <p:txBody>
          <a:bodyPr wrap="square" rtlCol="0">
            <a:spAutoFit/>
          </a:bodyPr>
          <a:lstStyle/>
          <a:p>
            <a:r>
              <a:rPr lang="en-US" b="1" dirty="0"/>
              <a:t>Now the query works!</a:t>
            </a:r>
          </a:p>
        </p:txBody>
      </p:sp>
      <p:sp>
        <p:nvSpPr>
          <p:cNvPr id="8" name="TextBox 7">
            <a:extLst>
              <a:ext uri="{FF2B5EF4-FFF2-40B4-BE49-F238E27FC236}">
                <a16:creationId xmlns:a16="http://schemas.microsoft.com/office/drawing/2014/main" id="{D9B8F087-B7F5-B028-1445-7552356238B6}"/>
              </a:ext>
            </a:extLst>
          </p:cNvPr>
          <p:cNvSpPr txBox="1"/>
          <p:nvPr/>
        </p:nvSpPr>
        <p:spPr>
          <a:xfrm>
            <a:off x="242587" y="1989327"/>
            <a:ext cx="4575288" cy="1477328"/>
          </a:xfrm>
          <a:prstGeom prst="rect">
            <a:avLst/>
          </a:prstGeom>
          <a:noFill/>
        </p:spPr>
        <p:txBody>
          <a:bodyPr wrap="square">
            <a:spAutoFit/>
          </a:bodyPr>
          <a:lstStyle/>
          <a:p>
            <a:r>
              <a:rPr lang="en-US" dirty="0"/>
              <a:t>SELECT *</a:t>
            </a:r>
          </a:p>
          <a:p>
            <a:r>
              <a:rPr lang="en-US" dirty="0"/>
              <a:t>FROM </a:t>
            </a:r>
            <a:r>
              <a:rPr lang="en-US" dirty="0" err="1"/>
              <a:t>FactSales</a:t>
            </a:r>
            <a:r>
              <a:rPr lang="en-US" dirty="0"/>
              <a:t> f</a:t>
            </a:r>
          </a:p>
          <a:p>
            <a:r>
              <a:rPr lang="en-US" dirty="0"/>
              <a:t>JOIN </a:t>
            </a:r>
            <a:r>
              <a:rPr lang="en-US" dirty="0" err="1"/>
              <a:t>DimEmployees</a:t>
            </a:r>
            <a:r>
              <a:rPr lang="en-US" dirty="0"/>
              <a:t> e</a:t>
            </a:r>
          </a:p>
          <a:p>
            <a:r>
              <a:rPr lang="en-US" dirty="0"/>
              <a:t>ON </a:t>
            </a:r>
            <a:r>
              <a:rPr lang="en-US" dirty="0" err="1"/>
              <a:t>f.DimEmployeeID</a:t>
            </a:r>
            <a:r>
              <a:rPr lang="en-US" dirty="0"/>
              <a:t> = </a:t>
            </a:r>
            <a:r>
              <a:rPr lang="en-US" dirty="0" err="1"/>
              <a:t>e.DimEmployeeID</a:t>
            </a:r>
            <a:endParaRPr lang="en-US" dirty="0"/>
          </a:p>
          <a:p>
            <a:r>
              <a:rPr lang="en-US" dirty="0"/>
              <a:t>WHERE Manager = 'Sarah'</a:t>
            </a:r>
          </a:p>
        </p:txBody>
      </p:sp>
      <p:sp>
        <p:nvSpPr>
          <p:cNvPr id="10" name="TextBox 9">
            <a:extLst>
              <a:ext uri="{FF2B5EF4-FFF2-40B4-BE49-F238E27FC236}">
                <a16:creationId xmlns:a16="http://schemas.microsoft.com/office/drawing/2014/main" id="{EADF5763-30CA-59DB-4955-7D6B3891CB78}"/>
              </a:ext>
            </a:extLst>
          </p:cNvPr>
          <p:cNvSpPr txBox="1"/>
          <p:nvPr/>
        </p:nvSpPr>
        <p:spPr>
          <a:xfrm>
            <a:off x="190774" y="3596513"/>
            <a:ext cx="4575288" cy="1477328"/>
          </a:xfrm>
          <a:prstGeom prst="rect">
            <a:avLst/>
          </a:prstGeom>
          <a:noFill/>
        </p:spPr>
        <p:txBody>
          <a:bodyPr wrap="square">
            <a:spAutoFit/>
          </a:bodyPr>
          <a:lstStyle/>
          <a:p>
            <a:r>
              <a:rPr lang="en-US" dirty="0"/>
              <a:t>SELECT *</a:t>
            </a:r>
          </a:p>
          <a:p>
            <a:r>
              <a:rPr lang="en-US" dirty="0"/>
              <a:t>FROM </a:t>
            </a:r>
            <a:r>
              <a:rPr lang="en-US" dirty="0" err="1"/>
              <a:t>FactSales</a:t>
            </a:r>
            <a:r>
              <a:rPr lang="en-US" dirty="0"/>
              <a:t> f</a:t>
            </a:r>
          </a:p>
          <a:p>
            <a:r>
              <a:rPr lang="en-US" dirty="0"/>
              <a:t>JOIN </a:t>
            </a:r>
            <a:r>
              <a:rPr lang="en-US" dirty="0" err="1"/>
              <a:t>DimEmployees</a:t>
            </a:r>
            <a:r>
              <a:rPr lang="en-US" dirty="0"/>
              <a:t> e</a:t>
            </a:r>
          </a:p>
          <a:p>
            <a:r>
              <a:rPr lang="en-US" dirty="0"/>
              <a:t>ON </a:t>
            </a:r>
            <a:r>
              <a:rPr lang="en-US" dirty="0" err="1"/>
              <a:t>f.EmployeeID</a:t>
            </a:r>
            <a:r>
              <a:rPr lang="en-US" dirty="0"/>
              <a:t> = </a:t>
            </a:r>
            <a:r>
              <a:rPr lang="en-US" dirty="0" err="1"/>
              <a:t>e.EmployeeID</a:t>
            </a:r>
            <a:endParaRPr lang="en-US" dirty="0"/>
          </a:p>
          <a:p>
            <a:r>
              <a:rPr lang="en-US" dirty="0"/>
              <a:t>WHERE Employee = 'Jim'</a:t>
            </a:r>
          </a:p>
        </p:txBody>
      </p:sp>
      <p:sp>
        <p:nvSpPr>
          <p:cNvPr id="11" name="TextBox 10">
            <a:extLst>
              <a:ext uri="{FF2B5EF4-FFF2-40B4-BE49-F238E27FC236}">
                <a16:creationId xmlns:a16="http://schemas.microsoft.com/office/drawing/2014/main" id="{92BEAF3C-35D0-0369-6E90-56A044D2661F}"/>
              </a:ext>
            </a:extLst>
          </p:cNvPr>
          <p:cNvSpPr txBox="1"/>
          <p:nvPr/>
        </p:nvSpPr>
        <p:spPr>
          <a:xfrm>
            <a:off x="4907499" y="3873512"/>
            <a:ext cx="3966786" cy="1200329"/>
          </a:xfrm>
          <a:prstGeom prst="rect">
            <a:avLst/>
          </a:prstGeom>
          <a:noFill/>
        </p:spPr>
        <p:txBody>
          <a:bodyPr wrap="square" rtlCol="0">
            <a:spAutoFit/>
          </a:bodyPr>
          <a:lstStyle/>
          <a:p>
            <a:r>
              <a:rPr lang="en-US" b="1" dirty="0"/>
              <a:t>And this query still works because we can use his name or his </a:t>
            </a:r>
            <a:r>
              <a:rPr lang="en-US" b="1" dirty="0" err="1"/>
              <a:t>employeeID</a:t>
            </a:r>
            <a:r>
              <a:rPr lang="en-US" b="1" dirty="0"/>
              <a:t> to get his accurate results</a:t>
            </a:r>
          </a:p>
        </p:txBody>
      </p:sp>
    </p:spTree>
    <p:extLst>
      <p:ext uri="{BB962C8B-B14F-4D97-AF65-F5344CB8AC3E}">
        <p14:creationId xmlns:p14="http://schemas.microsoft.com/office/powerpoint/2010/main" val="29370547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2A2E01-1172-888F-6329-B6E868567C9B}"/>
              </a:ext>
            </a:extLst>
          </p:cNvPr>
          <p:cNvSpPr>
            <a:spLocks noGrp="1"/>
          </p:cNvSpPr>
          <p:nvPr>
            <p:ph type="title"/>
          </p:nvPr>
        </p:nvSpPr>
        <p:spPr>
          <a:xfrm>
            <a:off x="242588" y="10555"/>
            <a:ext cx="4523803" cy="388889"/>
          </a:xfrm>
        </p:spPr>
        <p:txBody>
          <a:bodyPr/>
          <a:lstStyle/>
          <a:p>
            <a:r>
              <a:rPr lang="en-US" dirty="0">
                <a:solidFill>
                  <a:schemeClr val="bg2"/>
                </a:solidFill>
              </a:rPr>
              <a:t>Degenerate and Conformed Dimensions</a:t>
            </a:r>
          </a:p>
        </p:txBody>
      </p:sp>
      <p:sp>
        <p:nvSpPr>
          <p:cNvPr id="3" name="Content Placeholder 2">
            <a:extLst>
              <a:ext uri="{FF2B5EF4-FFF2-40B4-BE49-F238E27FC236}">
                <a16:creationId xmlns:a16="http://schemas.microsoft.com/office/drawing/2014/main" id="{BF68F8B4-6CA2-2107-7B9F-CDA5451A1110}"/>
              </a:ext>
            </a:extLst>
          </p:cNvPr>
          <p:cNvSpPr>
            <a:spLocks noGrp="1"/>
          </p:cNvSpPr>
          <p:nvPr>
            <p:ph idx="1"/>
          </p:nvPr>
        </p:nvSpPr>
        <p:spPr/>
        <p:txBody>
          <a:bodyPr/>
          <a:lstStyle/>
          <a:p>
            <a:r>
              <a:rPr lang="en-US" dirty="0"/>
              <a:t>Degenerate Dimension: Dimensions in the fact table</a:t>
            </a:r>
          </a:p>
          <a:p>
            <a:endParaRPr lang="en-US" dirty="0"/>
          </a:p>
          <a:p>
            <a:r>
              <a:rPr lang="en-US" dirty="0"/>
              <a:t>Conformed Dimension:  A dimension that has the same meaning to every fact with which it relates</a:t>
            </a:r>
          </a:p>
          <a:p>
            <a:endParaRPr lang="en-US" dirty="0"/>
          </a:p>
          <a:p>
            <a:r>
              <a:rPr lang="en-US" dirty="0"/>
              <a:t>Role-playing Dimension:  A dimension that relates to a fact table with multiple keys, </a:t>
            </a:r>
            <a:r>
              <a:rPr lang="en-US" dirty="0" err="1"/>
              <a:t>ie</a:t>
            </a:r>
            <a:r>
              <a:rPr lang="en-US" dirty="0"/>
              <a:t> calendar date and fiscal year date</a:t>
            </a:r>
          </a:p>
        </p:txBody>
      </p:sp>
    </p:spTree>
    <p:extLst>
      <p:ext uri="{BB962C8B-B14F-4D97-AF65-F5344CB8AC3E}">
        <p14:creationId xmlns:p14="http://schemas.microsoft.com/office/powerpoint/2010/main" val="8816956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Placeholder 2">
            <a:extLst>
              <a:ext uri="{FF2B5EF4-FFF2-40B4-BE49-F238E27FC236}">
                <a16:creationId xmlns:a16="http://schemas.microsoft.com/office/drawing/2014/main" id="{C54E9C66-184C-45BB-874B-A2BD2F7EB15C}"/>
              </a:ext>
            </a:extLst>
          </p:cNvPr>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l="12500" r="12500"/>
          <a:stretch>
            <a:fillRect/>
          </a:stretch>
        </p:blipFill>
        <p:spPr/>
      </p:pic>
      <p:sp>
        <p:nvSpPr>
          <p:cNvPr id="6" name="Title 5">
            <a:extLst>
              <a:ext uri="{FF2B5EF4-FFF2-40B4-BE49-F238E27FC236}">
                <a16:creationId xmlns:a16="http://schemas.microsoft.com/office/drawing/2014/main" id="{67CDD28B-880D-224A-B5B7-220E5C3ED050}"/>
              </a:ext>
            </a:extLst>
          </p:cNvPr>
          <p:cNvSpPr>
            <a:spLocks noGrp="1"/>
          </p:cNvSpPr>
          <p:nvPr>
            <p:ph type="title"/>
          </p:nvPr>
        </p:nvSpPr>
        <p:spPr/>
        <p:txBody>
          <a:bodyPr/>
          <a:lstStyle/>
          <a:p>
            <a:r>
              <a:rPr lang="en-US" dirty="0"/>
              <a:t>Ike Ellis</a:t>
            </a:r>
          </a:p>
        </p:txBody>
      </p:sp>
      <p:sp>
        <p:nvSpPr>
          <p:cNvPr id="8" name="Text Placeholder 7">
            <a:extLst>
              <a:ext uri="{FF2B5EF4-FFF2-40B4-BE49-F238E27FC236}">
                <a16:creationId xmlns:a16="http://schemas.microsoft.com/office/drawing/2014/main" id="{5A531B36-7C51-6941-872A-82A556767154}"/>
              </a:ext>
            </a:extLst>
          </p:cNvPr>
          <p:cNvSpPr>
            <a:spLocks noGrp="1"/>
          </p:cNvSpPr>
          <p:nvPr>
            <p:ph type="body" sz="quarter" idx="11"/>
          </p:nvPr>
        </p:nvSpPr>
        <p:spPr>
          <a:xfrm>
            <a:off x="291769" y="2478423"/>
            <a:ext cx="4077744" cy="774700"/>
          </a:xfrm>
        </p:spPr>
        <p:txBody>
          <a:bodyPr/>
          <a:lstStyle/>
          <a:p>
            <a:r>
              <a:rPr lang="en-US" dirty="0"/>
              <a:t>General Manager – Data &amp; AI Practice</a:t>
            </a:r>
            <a:br>
              <a:rPr lang="en-US" dirty="0"/>
            </a:br>
            <a:r>
              <a:rPr lang="en-US" dirty="0"/>
              <a:t>Solliance</a:t>
            </a:r>
          </a:p>
        </p:txBody>
      </p:sp>
      <p:sp>
        <p:nvSpPr>
          <p:cNvPr id="9" name="Text Placeholder 8">
            <a:extLst>
              <a:ext uri="{FF2B5EF4-FFF2-40B4-BE49-F238E27FC236}">
                <a16:creationId xmlns:a16="http://schemas.microsoft.com/office/drawing/2014/main" id="{859341DD-E3D0-8A48-8284-8EF6933ED0BD}"/>
              </a:ext>
            </a:extLst>
          </p:cNvPr>
          <p:cNvSpPr>
            <a:spLocks noGrp="1"/>
          </p:cNvSpPr>
          <p:nvPr>
            <p:ph type="body" sz="quarter" idx="12"/>
          </p:nvPr>
        </p:nvSpPr>
        <p:spPr/>
        <p:txBody>
          <a:bodyPr/>
          <a:lstStyle/>
          <a:p>
            <a:r>
              <a:rPr lang="en-US" dirty="0"/>
              <a:t>/</a:t>
            </a:r>
            <a:r>
              <a:rPr lang="en-US" dirty="0" err="1"/>
              <a:t>ikeellis</a:t>
            </a:r>
            <a:endParaRPr lang="en-US" dirty="0"/>
          </a:p>
          <a:p>
            <a:r>
              <a:rPr lang="en-US" dirty="0"/>
              <a:t>@ike_ellis</a:t>
            </a:r>
          </a:p>
          <a:p>
            <a:r>
              <a:rPr lang="en-US" dirty="0"/>
              <a:t>ike@solliance.net</a:t>
            </a:r>
          </a:p>
          <a:p>
            <a:r>
              <a:rPr lang="en-US" dirty="0">
                <a:hlinkClick r:id="rId3"/>
              </a:rPr>
              <a:t>www.ikeellis.com</a:t>
            </a:r>
            <a:endParaRPr lang="en-US" dirty="0"/>
          </a:p>
          <a:p>
            <a:r>
              <a:rPr lang="en-US" dirty="0"/>
              <a:t>youtube.com/</a:t>
            </a:r>
            <a:r>
              <a:rPr lang="en-US" dirty="0" err="1"/>
              <a:t>IkeEllisOnTheMic</a:t>
            </a:r>
            <a:endParaRPr lang="en-US" dirty="0"/>
          </a:p>
        </p:txBody>
      </p:sp>
      <p:sp>
        <p:nvSpPr>
          <p:cNvPr id="87" name="Text Placeholder 86">
            <a:extLst>
              <a:ext uri="{FF2B5EF4-FFF2-40B4-BE49-F238E27FC236}">
                <a16:creationId xmlns:a16="http://schemas.microsoft.com/office/drawing/2014/main" id="{70F01EC5-F4A4-4C4C-9209-F24F0BD3C13E}"/>
              </a:ext>
            </a:extLst>
          </p:cNvPr>
          <p:cNvSpPr>
            <a:spLocks noGrp="1"/>
          </p:cNvSpPr>
          <p:nvPr>
            <p:ph type="body" sz="quarter" idx="15"/>
          </p:nvPr>
        </p:nvSpPr>
        <p:spPr>
          <a:xfrm>
            <a:off x="4167398" y="2750956"/>
            <a:ext cx="4461009" cy="1806855"/>
          </a:xfrm>
        </p:spPr>
        <p:txBody>
          <a:bodyPr/>
          <a:lstStyle/>
          <a:p>
            <a:pPr marL="342900" indent="-342900">
              <a:buFont typeface="Arial" panose="020B0604020202020204" pitchFamily="34" charset="0"/>
              <a:buChar char="•"/>
            </a:pPr>
            <a:r>
              <a:rPr lang="en-US" dirty="0"/>
              <a:t>Founder of San Diego Power BI </a:t>
            </a:r>
            <a:r>
              <a:rPr lang="en-US" dirty="0" err="1"/>
              <a:t>UserGroup</a:t>
            </a:r>
            <a:endParaRPr lang="en-US" dirty="0"/>
          </a:p>
          <a:p>
            <a:pPr marL="342900" indent="-342900">
              <a:buFont typeface="Arial" panose="020B0604020202020204" pitchFamily="34" charset="0"/>
              <a:buChar char="•"/>
            </a:pPr>
            <a:r>
              <a:rPr lang="en-US" dirty="0"/>
              <a:t>Founder of the San Diego Software Architecture Group</a:t>
            </a:r>
          </a:p>
          <a:p>
            <a:pPr marL="342900" indent="-342900">
              <a:buFont typeface="Arial" panose="020B0604020202020204" pitchFamily="34" charset="0"/>
              <a:buChar char="•"/>
            </a:pPr>
            <a:r>
              <a:rPr lang="en-US" dirty="0"/>
              <a:t>Co-chair of San Diego Data Engineering Meetup</a:t>
            </a:r>
          </a:p>
        </p:txBody>
      </p:sp>
      <p:sp>
        <p:nvSpPr>
          <p:cNvPr id="88" name="Text Placeholder 87">
            <a:extLst>
              <a:ext uri="{FF2B5EF4-FFF2-40B4-BE49-F238E27FC236}">
                <a16:creationId xmlns:a16="http://schemas.microsoft.com/office/drawing/2014/main" id="{71156FC7-067B-BD43-B943-9ACCD790036E}"/>
              </a:ext>
            </a:extLst>
          </p:cNvPr>
          <p:cNvSpPr>
            <a:spLocks noGrp="1"/>
          </p:cNvSpPr>
          <p:nvPr>
            <p:ph type="body" sz="quarter" idx="16"/>
          </p:nvPr>
        </p:nvSpPr>
        <p:spPr>
          <a:xfrm>
            <a:off x="4167398" y="422725"/>
            <a:ext cx="4962993" cy="1806855"/>
          </a:xfrm>
        </p:spPr>
        <p:txBody>
          <a:bodyPr/>
          <a:lstStyle/>
          <a:p>
            <a:pPr marL="342900" indent="-342900">
              <a:buFont typeface="Arial" panose="020B0604020202020204" pitchFamily="34" charset="0"/>
              <a:buChar char="•"/>
            </a:pPr>
            <a:r>
              <a:rPr lang="en-US" dirty="0"/>
              <a:t>MVP since 2011</a:t>
            </a:r>
          </a:p>
          <a:p>
            <a:pPr marL="342900" indent="-342900">
              <a:buFont typeface="Arial" panose="020B0604020202020204" pitchFamily="34" charset="0"/>
              <a:buChar char="•"/>
            </a:pPr>
            <a:r>
              <a:rPr lang="en-US" dirty="0"/>
              <a:t>Author of Developing Azure Solutions, Power BI MVP Book</a:t>
            </a:r>
          </a:p>
          <a:p>
            <a:pPr marL="342900" indent="-342900">
              <a:buFont typeface="Arial" panose="020B0604020202020204" pitchFamily="34" charset="0"/>
              <a:buChar char="•"/>
            </a:pPr>
            <a:r>
              <a:rPr lang="en-US" dirty="0"/>
              <a:t>Speaker at PASS Summit, </a:t>
            </a:r>
            <a:r>
              <a:rPr lang="en-US" dirty="0" err="1"/>
              <a:t>SQLBits</a:t>
            </a:r>
            <a:r>
              <a:rPr lang="en-US" dirty="0"/>
              <a:t>, </a:t>
            </a:r>
            <a:r>
              <a:rPr lang="en-US" dirty="0" err="1"/>
              <a:t>DevIntersections</a:t>
            </a:r>
            <a:r>
              <a:rPr lang="en-US" dirty="0"/>
              <a:t>, TechEd, Craft, Microsoft Data &amp; AI Conference</a:t>
            </a:r>
          </a:p>
        </p:txBody>
      </p:sp>
      <p:grpSp>
        <p:nvGrpSpPr>
          <p:cNvPr id="38" name="Group 37">
            <a:extLst>
              <a:ext uri="{FF2B5EF4-FFF2-40B4-BE49-F238E27FC236}">
                <a16:creationId xmlns:a16="http://schemas.microsoft.com/office/drawing/2014/main" id="{303183FC-E669-0348-9109-53AF35925AD7}"/>
              </a:ext>
            </a:extLst>
          </p:cNvPr>
          <p:cNvGrpSpPr/>
          <p:nvPr/>
        </p:nvGrpSpPr>
        <p:grpSpPr>
          <a:xfrm>
            <a:off x="464713" y="4026742"/>
            <a:ext cx="229600" cy="229600"/>
            <a:chOff x="470537" y="3886355"/>
            <a:chExt cx="229600" cy="229600"/>
          </a:xfrm>
        </p:grpSpPr>
        <p:sp>
          <p:nvSpPr>
            <p:cNvPr id="39" name="Rounded Rectangle 38">
              <a:extLst>
                <a:ext uri="{FF2B5EF4-FFF2-40B4-BE49-F238E27FC236}">
                  <a16:creationId xmlns:a16="http://schemas.microsoft.com/office/drawing/2014/main" id="{85681FCF-845C-174D-BBA7-B144C73A76E7}"/>
                </a:ext>
              </a:extLst>
            </p:cNvPr>
            <p:cNvSpPr/>
            <p:nvPr/>
          </p:nvSpPr>
          <p:spPr>
            <a:xfrm>
              <a:off x="470537" y="3886355"/>
              <a:ext cx="229600" cy="229600"/>
            </a:xfrm>
            <a:prstGeom prst="roundRect">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Freeform 383">
              <a:extLst>
                <a:ext uri="{FF2B5EF4-FFF2-40B4-BE49-F238E27FC236}">
                  <a16:creationId xmlns:a16="http://schemas.microsoft.com/office/drawing/2014/main" id="{E5694D88-1900-9E4D-A4C8-95F3E335E682}"/>
                </a:ext>
              </a:extLst>
            </p:cNvPr>
            <p:cNvSpPr>
              <a:spLocks/>
            </p:cNvSpPr>
            <p:nvPr/>
          </p:nvSpPr>
          <p:spPr bwMode="auto">
            <a:xfrm>
              <a:off x="537770" y="3958471"/>
              <a:ext cx="103392" cy="89503"/>
            </a:xfrm>
            <a:custGeom>
              <a:avLst/>
              <a:gdLst>
                <a:gd name="T0" fmla="*/ 458484450 w 64"/>
                <a:gd name="T1" fmla="*/ 49083328 h 56"/>
                <a:gd name="T2" fmla="*/ 408336961 w 64"/>
                <a:gd name="T3" fmla="*/ 63107136 h 56"/>
                <a:gd name="T4" fmla="*/ 444156978 w 64"/>
                <a:gd name="T5" fmla="*/ 7011904 h 56"/>
                <a:gd name="T6" fmla="*/ 386847091 w 64"/>
                <a:gd name="T7" fmla="*/ 28047616 h 56"/>
                <a:gd name="T8" fmla="*/ 386847091 w 64"/>
                <a:gd name="T9" fmla="*/ 28047616 h 56"/>
                <a:gd name="T10" fmla="*/ 315207056 w 64"/>
                <a:gd name="T11" fmla="*/ 0 h 56"/>
                <a:gd name="T12" fmla="*/ 222077151 w 64"/>
                <a:gd name="T13" fmla="*/ 98166656 h 56"/>
                <a:gd name="T14" fmla="*/ 229242225 w 64"/>
                <a:gd name="T15" fmla="*/ 119202368 h 56"/>
                <a:gd name="T16" fmla="*/ 229242225 w 64"/>
                <a:gd name="T17" fmla="*/ 119202368 h 56"/>
                <a:gd name="T18" fmla="*/ 28654944 w 64"/>
                <a:gd name="T19" fmla="*/ 21035712 h 56"/>
                <a:gd name="T20" fmla="*/ 57309887 w 64"/>
                <a:gd name="T21" fmla="*/ 147249984 h 56"/>
                <a:gd name="T22" fmla="*/ 14327472 w 64"/>
                <a:gd name="T23" fmla="*/ 140238080 h 56"/>
                <a:gd name="T24" fmla="*/ 85964831 w 64"/>
                <a:gd name="T25" fmla="*/ 238404736 h 56"/>
                <a:gd name="T26" fmla="*/ 42982415 w 64"/>
                <a:gd name="T27" fmla="*/ 238404736 h 56"/>
                <a:gd name="T28" fmla="*/ 128949923 w 64"/>
                <a:gd name="T29" fmla="*/ 308523776 h 56"/>
                <a:gd name="T30" fmla="*/ 0 w 64"/>
                <a:gd name="T31" fmla="*/ 350595200 h 56"/>
                <a:gd name="T32" fmla="*/ 150439792 w 64"/>
                <a:gd name="T33" fmla="*/ 392666624 h 56"/>
                <a:gd name="T34" fmla="*/ 415502035 w 64"/>
                <a:gd name="T35" fmla="*/ 98166656 h 56"/>
                <a:gd name="T36" fmla="*/ 415502035 w 64"/>
                <a:gd name="T37" fmla="*/ 98166656 h 56"/>
                <a:gd name="T38" fmla="*/ 415502035 w 64"/>
                <a:gd name="T39" fmla="*/ 98166656 h 56"/>
                <a:gd name="T40" fmla="*/ 415502035 w 64"/>
                <a:gd name="T41" fmla="*/ 98166656 h 56"/>
                <a:gd name="T42" fmla="*/ 458484450 w 64"/>
                <a:gd name="T43" fmla="*/ 49083328 h 5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4" h="56">
                  <a:moveTo>
                    <a:pt x="64" y="7"/>
                  </a:moveTo>
                  <a:cubicBezTo>
                    <a:pt x="63" y="7"/>
                    <a:pt x="60" y="9"/>
                    <a:pt x="57" y="9"/>
                  </a:cubicBezTo>
                  <a:cubicBezTo>
                    <a:pt x="59" y="8"/>
                    <a:pt x="61" y="4"/>
                    <a:pt x="62" y="1"/>
                  </a:cubicBezTo>
                  <a:cubicBezTo>
                    <a:pt x="60" y="3"/>
                    <a:pt x="56" y="4"/>
                    <a:pt x="54" y="4"/>
                  </a:cubicBezTo>
                  <a:cubicBezTo>
                    <a:pt x="54" y="4"/>
                    <a:pt x="54" y="4"/>
                    <a:pt x="54" y="4"/>
                  </a:cubicBezTo>
                  <a:cubicBezTo>
                    <a:pt x="52" y="2"/>
                    <a:pt x="48" y="0"/>
                    <a:pt x="44" y="0"/>
                  </a:cubicBezTo>
                  <a:cubicBezTo>
                    <a:pt x="37" y="0"/>
                    <a:pt x="31" y="6"/>
                    <a:pt x="31" y="14"/>
                  </a:cubicBezTo>
                  <a:cubicBezTo>
                    <a:pt x="31" y="15"/>
                    <a:pt x="31" y="16"/>
                    <a:pt x="32" y="17"/>
                  </a:cubicBezTo>
                  <a:cubicBezTo>
                    <a:pt x="32" y="17"/>
                    <a:pt x="32" y="17"/>
                    <a:pt x="32" y="17"/>
                  </a:cubicBezTo>
                  <a:cubicBezTo>
                    <a:pt x="22" y="17"/>
                    <a:pt x="10" y="12"/>
                    <a:pt x="4" y="3"/>
                  </a:cubicBezTo>
                  <a:cubicBezTo>
                    <a:pt x="0" y="10"/>
                    <a:pt x="3" y="18"/>
                    <a:pt x="8" y="21"/>
                  </a:cubicBezTo>
                  <a:cubicBezTo>
                    <a:pt x="6" y="22"/>
                    <a:pt x="3" y="21"/>
                    <a:pt x="2" y="20"/>
                  </a:cubicBezTo>
                  <a:cubicBezTo>
                    <a:pt x="2" y="25"/>
                    <a:pt x="4" y="31"/>
                    <a:pt x="12" y="34"/>
                  </a:cubicBezTo>
                  <a:cubicBezTo>
                    <a:pt x="10" y="35"/>
                    <a:pt x="8" y="34"/>
                    <a:pt x="6" y="34"/>
                  </a:cubicBezTo>
                  <a:cubicBezTo>
                    <a:pt x="7" y="38"/>
                    <a:pt x="12" y="44"/>
                    <a:pt x="18" y="44"/>
                  </a:cubicBezTo>
                  <a:cubicBezTo>
                    <a:pt x="16" y="46"/>
                    <a:pt x="9" y="51"/>
                    <a:pt x="0" y="50"/>
                  </a:cubicBezTo>
                  <a:cubicBezTo>
                    <a:pt x="6" y="54"/>
                    <a:pt x="13" y="56"/>
                    <a:pt x="21" y="56"/>
                  </a:cubicBezTo>
                  <a:cubicBezTo>
                    <a:pt x="42" y="56"/>
                    <a:pt x="58" y="37"/>
                    <a:pt x="58" y="14"/>
                  </a:cubicBezTo>
                  <a:cubicBezTo>
                    <a:pt x="58" y="14"/>
                    <a:pt x="58" y="14"/>
                    <a:pt x="58" y="14"/>
                  </a:cubicBezTo>
                  <a:cubicBezTo>
                    <a:pt x="58" y="14"/>
                    <a:pt x="58" y="14"/>
                    <a:pt x="58" y="14"/>
                  </a:cubicBezTo>
                  <a:cubicBezTo>
                    <a:pt x="58" y="14"/>
                    <a:pt x="58" y="14"/>
                    <a:pt x="58" y="14"/>
                  </a:cubicBezTo>
                  <a:cubicBezTo>
                    <a:pt x="60" y="13"/>
                    <a:pt x="62" y="10"/>
                    <a:pt x="64" y="7"/>
                  </a:cubicBezTo>
                  <a:close/>
                </a:path>
              </a:pathLst>
            </a:custGeom>
            <a:solidFill>
              <a:schemeClr val="bg2"/>
            </a:solidFill>
            <a:ln>
              <a:noFill/>
            </a:ln>
          </p:spPr>
          <p:txBody>
            <a:bodyPr/>
            <a:lstStyle/>
            <a:p>
              <a:endParaRPr lang="en-US"/>
            </a:p>
          </p:txBody>
        </p:sp>
      </p:grpSp>
      <p:grpSp>
        <p:nvGrpSpPr>
          <p:cNvPr id="41" name="Group 40">
            <a:extLst>
              <a:ext uri="{FF2B5EF4-FFF2-40B4-BE49-F238E27FC236}">
                <a16:creationId xmlns:a16="http://schemas.microsoft.com/office/drawing/2014/main" id="{64253223-13E9-F846-8358-FB90A499B594}"/>
              </a:ext>
            </a:extLst>
          </p:cNvPr>
          <p:cNvGrpSpPr/>
          <p:nvPr/>
        </p:nvGrpSpPr>
        <p:grpSpPr>
          <a:xfrm>
            <a:off x="464711" y="3633330"/>
            <a:ext cx="229600" cy="229600"/>
            <a:chOff x="470535" y="3492943"/>
            <a:chExt cx="229600" cy="229600"/>
          </a:xfrm>
        </p:grpSpPr>
        <p:sp>
          <p:nvSpPr>
            <p:cNvPr id="42" name="Rounded Rectangle 41">
              <a:extLst>
                <a:ext uri="{FF2B5EF4-FFF2-40B4-BE49-F238E27FC236}">
                  <a16:creationId xmlns:a16="http://schemas.microsoft.com/office/drawing/2014/main" id="{FE504810-6E6B-AF4C-A5C2-CDED951E9E9F}"/>
                </a:ext>
              </a:extLst>
            </p:cNvPr>
            <p:cNvSpPr/>
            <p:nvPr/>
          </p:nvSpPr>
          <p:spPr>
            <a:xfrm>
              <a:off x="470535" y="3492943"/>
              <a:ext cx="229600" cy="229600"/>
            </a:xfrm>
            <a:prstGeom prst="roundRect">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5" name="Group 1216">
              <a:extLst>
                <a:ext uri="{FF2B5EF4-FFF2-40B4-BE49-F238E27FC236}">
                  <a16:creationId xmlns:a16="http://schemas.microsoft.com/office/drawing/2014/main" id="{0681A275-BAEF-D746-876C-5517259ED168}"/>
                </a:ext>
              </a:extLst>
            </p:cNvPr>
            <p:cNvGrpSpPr>
              <a:grpSpLocks/>
            </p:cNvGrpSpPr>
            <p:nvPr/>
          </p:nvGrpSpPr>
          <p:grpSpPr bwMode="auto">
            <a:xfrm>
              <a:off x="538132" y="3551431"/>
              <a:ext cx="101582" cy="101580"/>
              <a:chOff x="8400256" y="3573016"/>
              <a:chExt cx="423863" cy="422275"/>
            </a:xfrm>
            <a:solidFill>
              <a:schemeClr val="bg2"/>
            </a:solidFill>
          </p:grpSpPr>
          <p:sp>
            <p:nvSpPr>
              <p:cNvPr id="52" name="Oval 315">
                <a:extLst>
                  <a:ext uri="{FF2B5EF4-FFF2-40B4-BE49-F238E27FC236}">
                    <a16:creationId xmlns:a16="http://schemas.microsoft.com/office/drawing/2014/main" id="{F48808A3-6D43-C54F-A677-FA6E802F72CF}"/>
                  </a:ext>
                </a:extLst>
              </p:cNvPr>
              <p:cNvSpPr>
                <a:spLocks noChangeArrowheads="1"/>
              </p:cNvSpPr>
              <p:nvPr/>
            </p:nvSpPr>
            <p:spPr bwMode="auto">
              <a:xfrm>
                <a:off x="8400256" y="3573016"/>
                <a:ext cx="103188" cy="1016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eaLnBrk="0" fontAlgn="base" hangingPunct="0">
                  <a:spcBef>
                    <a:spcPct val="0"/>
                  </a:spcBef>
                  <a:spcAft>
                    <a:spcPct val="0"/>
                  </a:spcAft>
                  <a:defRPr>
                    <a:solidFill>
                      <a:schemeClr val="tx1"/>
                    </a:solidFill>
                    <a:latin typeface="Open Sans" charset="0"/>
                  </a:defRPr>
                </a:lvl6pPr>
                <a:lvl7pPr marL="2971800" indent="-228600" eaLnBrk="0" fontAlgn="base" hangingPunct="0">
                  <a:spcBef>
                    <a:spcPct val="0"/>
                  </a:spcBef>
                  <a:spcAft>
                    <a:spcPct val="0"/>
                  </a:spcAft>
                  <a:defRPr>
                    <a:solidFill>
                      <a:schemeClr val="tx1"/>
                    </a:solidFill>
                    <a:latin typeface="Open Sans" charset="0"/>
                  </a:defRPr>
                </a:lvl7pPr>
                <a:lvl8pPr marL="3429000" indent="-228600" eaLnBrk="0" fontAlgn="base" hangingPunct="0">
                  <a:spcBef>
                    <a:spcPct val="0"/>
                  </a:spcBef>
                  <a:spcAft>
                    <a:spcPct val="0"/>
                  </a:spcAft>
                  <a:defRPr>
                    <a:solidFill>
                      <a:schemeClr val="tx1"/>
                    </a:solidFill>
                    <a:latin typeface="Open Sans" charset="0"/>
                  </a:defRPr>
                </a:lvl8pPr>
                <a:lvl9pPr marL="3886200" indent="-228600" eaLnBrk="0" fontAlgn="base" hangingPunct="0">
                  <a:spcBef>
                    <a:spcPct val="0"/>
                  </a:spcBef>
                  <a:spcAft>
                    <a:spcPct val="0"/>
                  </a:spcAft>
                  <a:defRPr>
                    <a:solidFill>
                      <a:schemeClr val="tx1"/>
                    </a:solidFill>
                    <a:latin typeface="Open Sans" charset="0"/>
                  </a:defRPr>
                </a:lvl9pPr>
              </a:lstStyle>
              <a:p>
                <a:pPr eaLnBrk="1" hangingPunct="1"/>
                <a:endParaRPr lang="en-AU" altLang="x-none"/>
              </a:p>
            </p:txBody>
          </p:sp>
          <p:sp>
            <p:nvSpPr>
              <p:cNvPr id="53" name="Rectangle 316">
                <a:extLst>
                  <a:ext uri="{FF2B5EF4-FFF2-40B4-BE49-F238E27FC236}">
                    <a16:creationId xmlns:a16="http://schemas.microsoft.com/office/drawing/2014/main" id="{411C789F-B46A-8D4D-B291-86C054E5F424}"/>
                  </a:ext>
                </a:extLst>
              </p:cNvPr>
              <p:cNvSpPr>
                <a:spLocks noChangeArrowheads="1"/>
              </p:cNvSpPr>
              <p:nvPr/>
            </p:nvSpPr>
            <p:spPr bwMode="auto">
              <a:xfrm>
                <a:off x="8408194" y="3714304"/>
                <a:ext cx="87313" cy="2809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eaLnBrk="0" fontAlgn="base" hangingPunct="0">
                  <a:spcBef>
                    <a:spcPct val="0"/>
                  </a:spcBef>
                  <a:spcAft>
                    <a:spcPct val="0"/>
                  </a:spcAft>
                  <a:defRPr>
                    <a:solidFill>
                      <a:schemeClr val="tx1"/>
                    </a:solidFill>
                    <a:latin typeface="Open Sans" charset="0"/>
                  </a:defRPr>
                </a:lvl6pPr>
                <a:lvl7pPr marL="2971800" indent="-228600" eaLnBrk="0" fontAlgn="base" hangingPunct="0">
                  <a:spcBef>
                    <a:spcPct val="0"/>
                  </a:spcBef>
                  <a:spcAft>
                    <a:spcPct val="0"/>
                  </a:spcAft>
                  <a:defRPr>
                    <a:solidFill>
                      <a:schemeClr val="tx1"/>
                    </a:solidFill>
                    <a:latin typeface="Open Sans" charset="0"/>
                  </a:defRPr>
                </a:lvl7pPr>
                <a:lvl8pPr marL="3429000" indent="-228600" eaLnBrk="0" fontAlgn="base" hangingPunct="0">
                  <a:spcBef>
                    <a:spcPct val="0"/>
                  </a:spcBef>
                  <a:spcAft>
                    <a:spcPct val="0"/>
                  </a:spcAft>
                  <a:defRPr>
                    <a:solidFill>
                      <a:schemeClr val="tx1"/>
                    </a:solidFill>
                    <a:latin typeface="Open Sans" charset="0"/>
                  </a:defRPr>
                </a:lvl8pPr>
                <a:lvl9pPr marL="3886200" indent="-228600" eaLnBrk="0" fontAlgn="base" hangingPunct="0">
                  <a:spcBef>
                    <a:spcPct val="0"/>
                  </a:spcBef>
                  <a:spcAft>
                    <a:spcPct val="0"/>
                  </a:spcAft>
                  <a:defRPr>
                    <a:solidFill>
                      <a:schemeClr val="tx1"/>
                    </a:solidFill>
                    <a:latin typeface="Open Sans" charset="0"/>
                  </a:defRPr>
                </a:lvl9pPr>
              </a:lstStyle>
              <a:p>
                <a:pPr eaLnBrk="1" hangingPunct="1"/>
                <a:endParaRPr lang="en-AU" altLang="x-none"/>
              </a:p>
            </p:txBody>
          </p:sp>
          <p:sp>
            <p:nvSpPr>
              <p:cNvPr id="54" name="Freeform 317">
                <a:extLst>
                  <a:ext uri="{FF2B5EF4-FFF2-40B4-BE49-F238E27FC236}">
                    <a16:creationId xmlns:a16="http://schemas.microsoft.com/office/drawing/2014/main" id="{98AD159B-734B-BD48-B052-46258F709AE1}"/>
                  </a:ext>
                </a:extLst>
              </p:cNvPr>
              <p:cNvSpPr>
                <a:spLocks/>
              </p:cNvSpPr>
              <p:nvPr/>
            </p:nvSpPr>
            <p:spPr bwMode="auto">
              <a:xfrm>
                <a:off x="8551069" y="3706366"/>
                <a:ext cx="273050" cy="288925"/>
              </a:xfrm>
              <a:custGeom>
                <a:avLst/>
                <a:gdLst>
                  <a:gd name="T0" fmla="*/ 232890753 w 196"/>
                  <a:gd name="T1" fmla="*/ 0 h 207"/>
                  <a:gd name="T2" fmla="*/ 118386679 w 196"/>
                  <a:gd name="T3" fmla="*/ 62342199 h 207"/>
                  <a:gd name="T4" fmla="*/ 116446073 w 196"/>
                  <a:gd name="T5" fmla="*/ 62342199 h 207"/>
                  <a:gd name="T6" fmla="*/ 116446073 w 196"/>
                  <a:gd name="T7" fmla="*/ 9741099 h 207"/>
                  <a:gd name="T8" fmla="*/ 0 w 196"/>
                  <a:gd name="T9" fmla="*/ 9741099 h 207"/>
                  <a:gd name="T10" fmla="*/ 0 w 196"/>
                  <a:gd name="T11" fmla="*/ 403273699 h 207"/>
                  <a:gd name="T12" fmla="*/ 122267889 w 196"/>
                  <a:gd name="T13" fmla="*/ 403273699 h 207"/>
                  <a:gd name="T14" fmla="*/ 122267889 w 196"/>
                  <a:gd name="T15" fmla="*/ 208455898 h 207"/>
                  <a:gd name="T16" fmla="*/ 194075860 w 196"/>
                  <a:gd name="T17" fmla="*/ 107150698 h 207"/>
                  <a:gd name="T18" fmla="*/ 258121409 w 196"/>
                  <a:gd name="T19" fmla="*/ 212351500 h 207"/>
                  <a:gd name="T20" fmla="*/ 258121409 w 196"/>
                  <a:gd name="T21" fmla="*/ 403273699 h 207"/>
                  <a:gd name="T22" fmla="*/ 380389298 w 196"/>
                  <a:gd name="T23" fmla="*/ 403273699 h 207"/>
                  <a:gd name="T24" fmla="*/ 380389298 w 196"/>
                  <a:gd name="T25" fmla="*/ 187025200 h 207"/>
                  <a:gd name="T26" fmla="*/ 232890753 w 196"/>
                  <a:gd name="T27" fmla="*/ 0 h 20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96" h="207">
                    <a:moveTo>
                      <a:pt x="120" y="0"/>
                    </a:moveTo>
                    <a:cubicBezTo>
                      <a:pt x="90" y="0"/>
                      <a:pt x="69" y="16"/>
                      <a:pt x="61" y="32"/>
                    </a:cubicBezTo>
                    <a:cubicBezTo>
                      <a:pt x="60" y="32"/>
                      <a:pt x="60" y="32"/>
                      <a:pt x="60" y="32"/>
                    </a:cubicBezTo>
                    <a:cubicBezTo>
                      <a:pt x="60" y="5"/>
                      <a:pt x="60" y="5"/>
                      <a:pt x="60" y="5"/>
                    </a:cubicBezTo>
                    <a:cubicBezTo>
                      <a:pt x="0" y="5"/>
                      <a:pt x="0" y="5"/>
                      <a:pt x="0" y="5"/>
                    </a:cubicBezTo>
                    <a:cubicBezTo>
                      <a:pt x="0" y="207"/>
                      <a:pt x="0" y="207"/>
                      <a:pt x="0" y="207"/>
                    </a:cubicBezTo>
                    <a:cubicBezTo>
                      <a:pt x="63" y="207"/>
                      <a:pt x="63" y="207"/>
                      <a:pt x="63" y="207"/>
                    </a:cubicBezTo>
                    <a:cubicBezTo>
                      <a:pt x="63" y="107"/>
                      <a:pt x="63" y="107"/>
                      <a:pt x="63" y="107"/>
                    </a:cubicBezTo>
                    <a:cubicBezTo>
                      <a:pt x="63" y="81"/>
                      <a:pt x="68" y="55"/>
                      <a:pt x="100" y="55"/>
                    </a:cubicBezTo>
                    <a:cubicBezTo>
                      <a:pt x="133" y="55"/>
                      <a:pt x="133" y="85"/>
                      <a:pt x="133" y="109"/>
                    </a:cubicBezTo>
                    <a:cubicBezTo>
                      <a:pt x="133" y="207"/>
                      <a:pt x="133" y="207"/>
                      <a:pt x="133" y="207"/>
                    </a:cubicBezTo>
                    <a:cubicBezTo>
                      <a:pt x="196" y="207"/>
                      <a:pt x="196" y="207"/>
                      <a:pt x="196" y="207"/>
                    </a:cubicBezTo>
                    <a:cubicBezTo>
                      <a:pt x="196" y="96"/>
                      <a:pt x="196" y="96"/>
                      <a:pt x="196" y="96"/>
                    </a:cubicBezTo>
                    <a:cubicBezTo>
                      <a:pt x="196" y="42"/>
                      <a:pt x="184" y="0"/>
                      <a:pt x="12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cxnSp>
        <p:nvCxnSpPr>
          <p:cNvPr id="62" name="Straight Connector 61">
            <a:extLst>
              <a:ext uri="{FF2B5EF4-FFF2-40B4-BE49-F238E27FC236}">
                <a16:creationId xmlns:a16="http://schemas.microsoft.com/office/drawing/2014/main" id="{435D441A-76EC-F842-9DF7-75714A4311C4}"/>
              </a:ext>
            </a:extLst>
          </p:cNvPr>
          <p:cNvCxnSpPr>
            <a:cxnSpLocks/>
          </p:cNvCxnSpPr>
          <p:nvPr/>
        </p:nvCxnSpPr>
        <p:spPr>
          <a:xfrm flipH="1">
            <a:off x="5599797" y="2680688"/>
            <a:ext cx="3038365" cy="0"/>
          </a:xfrm>
          <a:prstGeom prst="line">
            <a:avLst/>
          </a:prstGeom>
          <a:ln w="63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760386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normAutofit/>
          </a:bodyPr>
          <a:lstStyle/>
          <a:p>
            <a:r>
              <a:rPr lang="en-US" dirty="0">
                <a:solidFill>
                  <a:schemeClr val="bg1">
                    <a:lumMod val="20000"/>
                    <a:lumOff val="80000"/>
                  </a:schemeClr>
                </a:solidFill>
              </a:rPr>
              <a:t>Considerations for fact tables</a:t>
            </a:r>
          </a:p>
        </p:txBody>
      </p:sp>
      <p:sp>
        <p:nvSpPr>
          <p:cNvPr id="7171" name="Rectangle 3"/>
          <p:cNvSpPr>
            <a:spLocks noGrp="1" noChangeArrowheads="1"/>
          </p:cNvSpPr>
          <p:nvPr>
            <p:ph type="body" idx="1"/>
          </p:nvPr>
        </p:nvSpPr>
        <p:spPr>
          <a:xfrm>
            <a:off x="111612" y="510571"/>
            <a:ext cx="4293941" cy="4399359"/>
          </a:xfrm>
        </p:spPr>
        <p:txBody>
          <a:bodyPr>
            <a:normAutofit/>
          </a:bodyPr>
          <a:lstStyle/>
          <a:p>
            <a:r>
              <a:rPr lang="en-US" dirty="0"/>
              <a:t>Grain:</a:t>
            </a:r>
          </a:p>
          <a:p>
            <a:pPr lvl="1"/>
            <a:r>
              <a:rPr lang="en-US" sz="1050" dirty="0"/>
              <a:t>use the lowest level of detail that relates to all dimensions</a:t>
            </a:r>
          </a:p>
          <a:p>
            <a:pPr lvl="1"/>
            <a:r>
              <a:rPr lang="en-US" sz="1050" dirty="0"/>
              <a:t>create multiple fact tables if multiple grains are required</a:t>
            </a:r>
          </a:p>
          <a:p>
            <a:r>
              <a:rPr lang="en-US" dirty="0"/>
              <a:t>Keys:</a:t>
            </a:r>
          </a:p>
          <a:p>
            <a:pPr lvl="1"/>
            <a:r>
              <a:rPr lang="en-US" sz="1050" dirty="0"/>
              <a:t>the primary key is usually a composite key that includes dimension foreign keys</a:t>
            </a:r>
          </a:p>
          <a:p>
            <a:r>
              <a:rPr lang="en-US" dirty="0"/>
              <a:t>Measures:</a:t>
            </a:r>
          </a:p>
          <a:p>
            <a:pPr lvl="1"/>
            <a:r>
              <a:rPr lang="en-US" sz="1050" i="1" dirty="0"/>
              <a:t>additive</a:t>
            </a:r>
            <a:r>
              <a:rPr lang="en-US" sz="1050" dirty="0"/>
              <a:t>: Measures that can be aggregated across all dimensions</a:t>
            </a:r>
          </a:p>
          <a:p>
            <a:pPr lvl="1"/>
            <a:r>
              <a:rPr lang="en-US" sz="1050" i="1" dirty="0"/>
              <a:t>nonadditive</a:t>
            </a:r>
            <a:r>
              <a:rPr lang="en-US" sz="1050" dirty="0"/>
              <a:t>: Measures that cannot be aggregated</a:t>
            </a:r>
          </a:p>
          <a:p>
            <a:pPr lvl="1"/>
            <a:r>
              <a:rPr lang="en-US" sz="1050" i="1" dirty="0"/>
              <a:t>semi-additive</a:t>
            </a:r>
            <a:r>
              <a:rPr lang="en-US" sz="1050" dirty="0"/>
              <a:t>: Measures that can be aggregated across some dimensions, but not others</a:t>
            </a:r>
          </a:p>
        </p:txBody>
      </p:sp>
      <p:sp>
        <p:nvSpPr>
          <p:cNvPr id="4" name="TextBox 3"/>
          <p:cNvSpPr txBox="1"/>
          <p:nvPr/>
        </p:nvSpPr>
        <p:spPr>
          <a:xfrm>
            <a:off x="6377143" y="902964"/>
            <a:ext cx="1032655" cy="1892826"/>
          </a:xfrm>
          <a:prstGeom prst="rect">
            <a:avLst/>
          </a:prstGeom>
        </p:spPr>
        <p:style>
          <a:lnRef idx="1">
            <a:schemeClr val="accent2"/>
          </a:lnRef>
          <a:fillRef idx="2">
            <a:schemeClr val="accent2"/>
          </a:fillRef>
          <a:effectRef idx="1">
            <a:schemeClr val="accent2"/>
          </a:effectRef>
          <a:fontRef idx="minor">
            <a:schemeClr val="dk1"/>
          </a:fontRef>
        </p:style>
        <p:txBody>
          <a:bodyPr wrap="none" rtlCol="0">
            <a:spAutoFit/>
          </a:bodyPr>
          <a:lstStyle/>
          <a:p>
            <a:r>
              <a:rPr lang="en-US" sz="900" u="sng" dirty="0"/>
              <a:t>FactOrders</a:t>
            </a:r>
          </a:p>
          <a:p>
            <a:r>
              <a:rPr lang="en-US" sz="900" dirty="0"/>
              <a:t>CustomerKey</a:t>
            </a:r>
          </a:p>
          <a:p>
            <a:r>
              <a:rPr lang="en-US" sz="900" dirty="0"/>
              <a:t>SalesPersonKey</a:t>
            </a:r>
          </a:p>
          <a:p>
            <a:r>
              <a:rPr lang="en-US" sz="900" dirty="0"/>
              <a:t>ProductKey</a:t>
            </a:r>
          </a:p>
          <a:p>
            <a:r>
              <a:rPr lang="en-US" sz="900" dirty="0"/>
              <a:t>Timekey</a:t>
            </a:r>
          </a:p>
          <a:p>
            <a:r>
              <a:rPr lang="en-US" sz="900" dirty="0"/>
              <a:t>OrderNo</a:t>
            </a:r>
          </a:p>
          <a:p>
            <a:r>
              <a:rPr lang="en-US" sz="900" dirty="0"/>
              <a:t>LineItemNo</a:t>
            </a:r>
          </a:p>
          <a:p>
            <a:r>
              <a:rPr lang="en-US" sz="900" dirty="0"/>
              <a:t>PaymentMethod</a:t>
            </a:r>
          </a:p>
          <a:p>
            <a:r>
              <a:rPr lang="en-US" sz="900" dirty="0"/>
              <a:t>Quantity</a:t>
            </a:r>
          </a:p>
          <a:p>
            <a:r>
              <a:rPr lang="en-US" sz="900" dirty="0"/>
              <a:t>Revenue</a:t>
            </a:r>
          </a:p>
          <a:p>
            <a:r>
              <a:rPr lang="en-US" sz="900" dirty="0"/>
              <a:t>Cost</a:t>
            </a:r>
          </a:p>
          <a:p>
            <a:r>
              <a:rPr lang="en-US" sz="900" dirty="0"/>
              <a:t>Profit</a:t>
            </a:r>
          </a:p>
          <a:p>
            <a:r>
              <a:rPr lang="en-US" sz="900" dirty="0"/>
              <a:t>Margin</a:t>
            </a:r>
          </a:p>
        </p:txBody>
      </p:sp>
      <p:sp>
        <p:nvSpPr>
          <p:cNvPr id="5" name="TextBox 4"/>
          <p:cNvSpPr txBox="1"/>
          <p:nvPr/>
        </p:nvSpPr>
        <p:spPr>
          <a:xfrm>
            <a:off x="5642665" y="3601259"/>
            <a:ext cx="1394934" cy="1061829"/>
          </a:xfrm>
          <a:prstGeom prst="rect">
            <a:avLst/>
          </a:prstGeom>
        </p:spPr>
        <p:style>
          <a:lnRef idx="1">
            <a:schemeClr val="accent2"/>
          </a:lnRef>
          <a:fillRef idx="2">
            <a:schemeClr val="accent2"/>
          </a:fillRef>
          <a:effectRef idx="1">
            <a:schemeClr val="accent2"/>
          </a:effectRef>
          <a:fontRef idx="minor">
            <a:schemeClr val="dk1"/>
          </a:fontRef>
        </p:style>
        <p:txBody>
          <a:bodyPr wrap="none" rtlCol="0">
            <a:spAutoFit/>
          </a:bodyPr>
          <a:lstStyle/>
          <a:p>
            <a:r>
              <a:rPr lang="en-US" sz="900" u="sng" dirty="0"/>
              <a:t>FactAccountTransaction</a:t>
            </a:r>
          </a:p>
          <a:p>
            <a:r>
              <a:rPr lang="en-US" sz="900" dirty="0"/>
              <a:t>CustomerKey</a:t>
            </a:r>
          </a:p>
          <a:p>
            <a:r>
              <a:rPr lang="en-US" sz="900" dirty="0"/>
              <a:t>BranchKey</a:t>
            </a:r>
          </a:p>
          <a:p>
            <a:r>
              <a:rPr lang="en-US" sz="900" dirty="0"/>
              <a:t>AccountTypeKey</a:t>
            </a:r>
          </a:p>
          <a:p>
            <a:r>
              <a:rPr lang="en-US" sz="900" dirty="0"/>
              <a:t>AccountNo</a:t>
            </a:r>
          </a:p>
          <a:p>
            <a:r>
              <a:rPr lang="en-US" sz="900" dirty="0"/>
              <a:t>CreditDebitAmount</a:t>
            </a:r>
          </a:p>
          <a:p>
            <a:r>
              <a:rPr lang="en-US" sz="900" dirty="0"/>
              <a:t>AccountBalance</a:t>
            </a:r>
          </a:p>
        </p:txBody>
      </p:sp>
      <p:sp>
        <p:nvSpPr>
          <p:cNvPr id="7" name="TextBox 6"/>
          <p:cNvSpPr txBox="1"/>
          <p:nvPr/>
        </p:nvSpPr>
        <p:spPr>
          <a:xfrm>
            <a:off x="5067981" y="2098772"/>
            <a:ext cx="671979" cy="253916"/>
          </a:xfrm>
          <a:prstGeom prst="rect">
            <a:avLst/>
          </a:prstGeom>
          <a:noFill/>
        </p:spPr>
        <p:txBody>
          <a:bodyPr wrap="none" rtlCol="0">
            <a:spAutoFit/>
          </a:bodyPr>
          <a:lstStyle/>
          <a:p>
            <a:r>
              <a:rPr lang="en-US" sz="1050" dirty="0"/>
              <a:t>Additive</a:t>
            </a:r>
          </a:p>
        </p:txBody>
      </p:sp>
      <p:cxnSp>
        <p:nvCxnSpPr>
          <p:cNvPr id="8" name="Elbow Connector 7"/>
          <p:cNvCxnSpPr>
            <a:stCxn id="7" idx="3"/>
            <a:endCxn id="10" idx="1"/>
          </p:cNvCxnSpPr>
          <p:nvPr/>
        </p:nvCxnSpPr>
        <p:spPr bwMode="auto">
          <a:xfrm>
            <a:off x="5739960" y="2225730"/>
            <a:ext cx="477979" cy="76750"/>
          </a:xfrm>
          <a:prstGeom prst="bentConnector3">
            <a:avLst/>
          </a:prstGeom>
          <a:ln>
            <a:headEnd type="none" w="med" len="med"/>
            <a:tailEnd type="arrow"/>
          </a:ln>
        </p:spPr>
        <p:style>
          <a:lnRef idx="2">
            <a:schemeClr val="dk1"/>
          </a:lnRef>
          <a:fillRef idx="0">
            <a:schemeClr val="dk1"/>
          </a:fillRef>
          <a:effectRef idx="1">
            <a:schemeClr val="dk1"/>
          </a:effectRef>
          <a:fontRef idx="minor">
            <a:schemeClr val="tx1"/>
          </a:fontRef>
        </p:style>
      </p:cxnSp>
      <p:sp>
        <p:nvSpPr>
          <p:cNvPr id="10" name="Left Brace 9"/>
          <p:cNvSpPr/>
          <p:nvPr/>
        </p:nvSpPr>
        <p:spPr bwMode="auto">
          <a:xfrm>
            <a:off x="6217939" y="2081143"/>
            <a:ext cx="153080" cy="442673"/>
          </a:xfrm>
          <a:prstGeom prst="leftBrace">
            <a:avLst/>
          </a:prstGeom>
          <a:ln>
            <a:headEnd type="none" w="med" len="med"/>
            <a:tailEnd type="none" w="med" len="med"/>
          </a:ln>
        </p:spPr>
        <p:style>
          <a:lnRef idx="1">
            <a:schemeClr val="dk1"/>
          </a:lnRef>
          <a:fillRef idx="0">
            <a:schemeClr val="dk1"/>
          </a:fillRef>
          <a:effectRef idx="0">
            <a:schemeClr val="dk1"/>
          </a:effectRef>
          <a:fontRef idx="minor">
            <a:schemeClr val="tx1"/>
          </a:fontRef>
        </p:style>
        <p:txBody>
          <a:bodyPr vert="horz" wrap="square" lIns="137160" tIns="34290" rIns="137160" bIns="34290" numCol="1" rtlCol="0" anchor="ctr" anchorCtr="0" compatLnSpc="1">
            <a:prstTxWarp prst="textNoShape">
              <a:avLst/>
            </a:prstTxWarp>
          </a:bodyPr>
          <a:lstStyle/>
          <a:p>
            <a:pPr algn="ctr" defTabSz="685800" eaLnBrk="0" fontAlgn="base" hangingPunct="0">
              <a:spcBef>
                <a:spcPct val="0"/>
              </a:spcBef>
              <a:spcAft>
                <a:spcPct val="0"/>
              </a:spcAft>
            </a:pPr>
            <a:endParaRPr lang="en-US" sz="1350" b="1" dirty="0">
              <a:latin typeface="Verdana" pitchFamily="34" charset="0"/>
            </a:endParaRPr>
          </a:p>
        </p:txBody>
      </p:sp>
      <p:sp>
        <p:nvSpPr>
          <p:cNvPr id="12" name="TextBox 11"/>
          <p:cNvSpPr txBox="1"/>
          <p:nvPr/>
        </p:nvSpPr>
        <p:spPr>
          <a:xfrm>
            <a:off x="5067981" y="2518745"/>
            <a:ext cx="910827" cy="253916"/>
          </a:xfrm>
          <a:prstGeom prst="rect">
            <a:avLst/>
          </a:prstGeom>
          <a:noFill/>
        </p:spPr>
        <p:txBody>
          <a:bodyPr wrap="none" rtlCol="0">
            <a:spAutoFit/>
          </a:bodyPr>
          <a:lstStyle/>
          <a:p>
            <a:r>
              <a:rPr lang="en-US" sz="1050" dirty="0"/>
              <a:t>Nonadditive</a:t>
            </a:r>
          </a:p>
        </p:txBody>
      </p:sp>
      <p:cxnSp>
        <p:nvCxnSpPr>
          <p:cNvPr id="13" name="Elbow Connector 12"/>
          <p:cNvCxnSpPr/>
          <p:nvPr/>
        </p:nvCxnSpPr>
        <p:spPr bwMode="auto">
          <a:xfrm flipV="1">
            <a:off x="6009584" y="2646407"/>
            <a:ext cx="423873" cy="1"/>
          </a:xfrm>
          <a:prstGeom prst="bentConnector3">
            <a:avLst/>
          </a:prstGeom>
          <a:ln>
            <a:headEnd type="none" w="med" len="med"/>
            <a:tailEnd type="arrow"/>
          </a:ln>
        </p:spPr>
        <p:style>
          <a:lnRef idx="2">
            <a:schemeClr val="dk1"/>
          </a:lnRef>
          <a:fillRef idx="0">
            <a:schemeClr val="dk1"/>
          </a:fillRef>
          <a:effectRef idx="1">
            <a:schemeClr val="dk1"/>
          </a:effectRef>
          <a:fontRef idx="minor">
            <a:schemeClr val="tx1"/>
          </a:fontRef>
        </p:style>
      </p:cxnSp>
      <p:sp>
        <p:nvSpPr>
          <p:cNvPr id="16" name="TextBox 15"/>
          <p:cNvSpPr txBox="1"/>
          <p:nvPr/>
        </p:nvSpPr>
        <p:spPr>
          <a:xfrm>
            <a:off x="4934627" y="3116777"/>
            <a:ext cx="998991" cy="253916"/>
          </a:xfrm>
          <a:prstGeom prst="rect">
            <a:avLst/>
          </a:prstGeom>
          <a:noFill/>
        </p:spPr>
        <p:txBody>
          <a:bodyPr wrap="none" rtlCol="0">
            <a:spAutoFit/>
          </a:bodyPr>
          <a:lstStyle/>
          <a:p>
            <a:r>
              <a:rPr lang="en-US" sz="1050" dirty="0"/>
              <a:t>Semi-additive</a:t>
            </a:r>
          </a:p>
        </p:txBody>
      </p:sp>
      <p:cxnSp>
        <p:nvCxnSpPr>
          <p:cNvPr id="17" name="Elbow Connector 16"/>
          <p:cNvCxnSpPr>
            <a:stCxn id="16" idx="2"/>
            <a:endCxn id="18" idx="1"/>
          </p:cNvCxnSpPr>
          <p:nvPr/>
        </p:nvCxnSpPr>
        <p:spPr bwMode="auto">
          <a:xfrm rot="16200000" flipH="1">
            <a:off x="4979562" y="3825254"/>
            <a:ext cx="1161425" cy="252302"/>
          </a:xfrm>
          <a:prstGeom prst="bentConnector2">
            <a:avLst/>
          </a:prstGeom>
          <a:ln>
            <a:headEnd type="none" w="med" len="med"/>
            <a:tailEnd type="arrow"/>
          </a:ln>
        </p:spPr>
        <p:style>
          <a:lnRef idx="2">
            <a:schemeClr val="dk1"/>
          </a:lnRef>
          <a:fillRef idx="0">
            <a:schemeClr val="dk1"/>
          </a:fillRef>
          <a:effectRef idx="1">
            <a:schemeClr val="dk1"/>
          </a:effectRef>
          <a:fontRef idx="minor">
            <a:schemeClr val="tx1"/>
          </a:fontRef>
        </p:style>
      </p:cxnSp>
      <p:sp>
        <p:nvSpPr>
          <p:cNvPr id="18" name="Rectangle 17"/>
          <p:cNvSpPr/>
          <p:nvPr/>
        </p:nvSpPr>
        <p:spPr bwMode="auto">
          <a:xfrm>
            <a:off x="5686425" y="4434146"/>
            <a:ext cx="973591" cy="195943"/>
          </a:xfrm>
          <a:prstGeom prst="rect">
            <a:avLst/>
          </a:prstGeom>
          <a:noFill/>
          <a:ln w="9525" cap="flat" cmpd="sng" algn="ctr">
            <a:noFill/>
            <a:prstDash val="solid"/>
            <a:round/>
            <a:headEnd type="none" w="med" len="med"/>
            <a:tailEnd type="none" w="med" len="med"/>
          </a:ln>
          <a:effectLst/>
        </p:spPr>
        <p:txBody>
          <a:bodyPr vert="horz" wrap="square" lIns="137160" tIns="34290" rIns="137160" bIns="34290" numCol="1" rtlCol="0" anchor="ctr" anchorCtr="0" compatLnSpc="1">
            <a:prstTxWarp prst="textNoShape">
              <a:avLst/>
            </a:prstTxWarp>
          </a:bodyPr>
          <a:lstStyle/>
          <a:p>
            <a:pPr algn="ctr" defTabSz="685800" eaLnBrk="0" fontAlgn="base" hangingPunct="0">
              <a:spcBef>
                <a:spcPct val="0"/>
              </a:spcBef>
              <a:spcAft>
                <a:spcPct val="0"/>
              </a:spcAft>
            </a:pPr>
            <a:endParaRPr lang="en-US" sz="1350" b="1" dirty="0">
              <a:latin typeface="Verdana" pitchFamily="34" charset="0"/>
            </a:endParaRPr>
          </a:p>
        </p:txBody>
      </p:sp>
      <p:sp>
        <p:nvSpPr>
          <p:cNvPr id="24" name="Left Brace 23"/>
          <p:cNvSpPr/>
          <p:nvPr/>
        </p:nvSpPr>
        <p:spPr bwMode="auto">
          <a:xfrm>
            <a:off x="6228148" y="1681112"/>
            <a:ext cx="153080" cy="339549"/>
          </a:xfrm>
          <a:prstGeom prst="leftBrace">
            <a:avLst/>
          </a:prstGeom>
          <a:ln>
            <a:headEnd type="none" w="med" len="med"/>
            <a:tailEnd type="none" w="med" len="med"/>
          </a:ln>
        </p:spPr>
        <p:style>
          <a:lnRef idx="1">
            <a:schemeClr val="dk1"/>
          </a:lnRef>
          <a:fillRef idx="0">
            <a:schemeClr val="dk1"/>
          </a:fillRef>
          <a:effectRef idx="0">
            <a:schemeClr val="dk1"/>
          </a:effectRef>
          <a:fontRef idx="minor">
            <a:schemeClr val="tx1"/>
          </a:fontRef>
        </p:style>
        <p:txBody>
          <a:bodyPr vert="horz" wrap="square" lIns="137160" tIns="34290" rIns="137160" bIns="34290" numCol="1" rtlCol="0" anchor="ctr" anchorCtr="0" compatLnSpc="1">
            <a:prstTxWarp prst="textNoShape">
              <a:avLst/>
            </a:prstTxWarp>
          </a:bodyPr>
          <a:lstStyle/>
          <a:p>
            <a:pPr algn="ctr" defTabSz="685800" eaLnBrk="0" fontAlgn="base" hangingPunct="0">
              <a:spcBef>
                <a:spcPct val="0"/>
              </a:spcBef>
              <a:spcAft>
                <a:spcPct val="0"/>
              </a:spcAft>
            </a:pPr>
            <a:endParaRPr lang="en-US" sz="1350" b="1" dirty="0">
              <a:latin typeface="Verdana" pitchFamily="34" charset="0"/>
            </a:endParaRPr>
          </a:p>
        </p:txBody>
      </p:sp>
      <p:sp>
        <p:nvSpPr>
          <p:cNvPr id="25" name="TextBox 24"/>
          <p:cNvSpPr txBox="1"/>
          <p:nvPr/>
        </p:nvSpPr>
        <p:spPr>
          <a:xfrm>
            <a:off x="4918332" y="1653874"/>
            <a:ext cx="984821" cy="415498"/>
          </a:xfrm>
          <a:prstGeom prst="rect">
            <a:avLst/>
          </a:prstGeom>
          <a:noFill/>
        </p:spPr>
        <p:txBody>
          <a:bodyPr wrap="square" rtlCol="0">
            <a:spAutoFit/>
          </a:bodyPr>
          <a:lstStyle/>
          <a:p>
            <a:r>
              <a:rPr lang="en-US" sz="1050" dirty="0"/>
              <a:t>Degenerate Dimensions</a:t>
            </a:r>
          </a:p>
        </p:txBody>
      </p:sp>
      <p:cxnSp>
        <p:nvCxnSpPr>
          <p:cNvPr id="26" name="Elbow Connector 25"/>
          <p:cNvCxnSpPr>
            <a:stCxn id="25" idx="3"/>
            <a:endCxn id="24" idx="1"/>
          </p:cNvCxnSpPr>
          <p:nvPr/>
        </p:nvCxnSpPr>
        <p:spPr bwMode="auto">
          <a:xfrm flipV="1">
            <a:off x="5903153" y="1850887"/>
            <a:ext cx="324995" cy="10736"/>
          </a:xfrm>
          <a:prstGeom prst="bentConnector3">
            <a:avLst>
              <a:gd name="adj1" fmla="val 50000"/>
            </a:avLst>
          </a:prstGeom>
          <a:ln>
            <a:headEnd type="none" w="med" len="med"/>
            <a:tailEnd type="arrow"/>
          </a:ln>
        </p:spPr>
        <p:style>
          <a:lnRef idx="2">
            <a:schemeClr val="dk1"/>
          </a:lnRef>
          <a:fillRef idx="0">
            <a:schemeClr val="dk1"/>
          </a:fillRef>
          <a:effectRef idx="1">
            <a:schemeClr val="dk1"/>
          </a:effectRef>
          <a:fontRef idx="minor">
            <a:schemeClr val="tx1"/>
          </a:fontRef>
        </p:style>
      </p:cxnSp>
      <p:sp>
        <p:nvSpPr>
          <p:cNvPr id="30" name="TextBox 29"/>
          <p:cNvSpPr txBox="1"/>
          <p:nvPr/>
        </p:nvSpPr>
        <p:spPr>
          <a:xfrm>
            <a:off x="5106940" y="902964"/>
            <a:ext cx="1272056" cy="415498"/>
          </a:xfrm>
          <a:prstGeom prst="rect">
            <a:avLst/>
          </a:prstGeom>
          <a:noFill/>
        </p:spPr>
        <p:txBody>
          <a:bodyPr wrap="square" rtlCol="0">
            <a:spAutoFit/>
          </a:bodyPr>
          <a:lstStyle/>
          <a:p>
            <a:r>
              <a:rPr lang="en-US" sz="1050" dirty="0"/>
              <a:t>Grain =</a:t>
            </a:r>
          </a:p>
          <a:p>
            <a:r>
              <a:rPr lang="en-US" sz="1050" dirty="0"/>
              <a:t>Order Line Item</a:t>
            </a:r>
          </a:p>
        </p:txBody>
      </p:sp>
      <p:sp>
        <p:nvSpPr>
          <p:cNvPr id="19" name="Rectangle 18">
            <a:extLst>
              <a:ext uri="{FF2B5EF4-FFF2-40B4-BE49-F238E27FC236}">
                <a16:creationId xmlns:a16="http://schemas.microsoft.com/office/drawing/2014/main" id="{554DA74C-26B5-48F4-B186-08189E139E1A}"/>
              </a:ext>
            </a:extLst>
          </p:cNvPr>
          <p:cNvSpPr/>
          <p:nvPr/>
        </p:nvSpPr>
        <p:spPr>
          <a:xfrm>
            <a:off x="7904793" y="4529635"/>
            <a:ext cx="1108577" cy="451904"/>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1685623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D7BA3-354A-3502-F4B1-AB1617E07C74}"/>
              </a:ext>
            </a:extLst>
          </p:cNvPr>
          <p:cNvSpPr>
            <a:spLocks noGrp="1"/>
          </p:cNvSpPr>
          <p:nvPr>
            <p:ph type="title"/>
          </p:nvPr>
        </p:nvSpPr>
        <p:spPr>
          <a:xfrm>
            <a:off x="242588" y="10555"/>
            <a:ext cx="2811988" cy="388889"/>
          </a:xfrm>
        </p:spPr>
        <p:txBody>
          <a:bodyPr/>
          <a:lstStyle/>
          <a:p>
            <a:r>
              <a:rPr lang="en-US" dirty="0">
                <a:solidFill>
                  <a:schemeClr val="bg2"/>
                </a:solidFill>
              </a:rPr>
              <a:t>The importance of grain</a:t>
            </a:r>
          </a:p>
        </p:txBody>
      </p:sp>
      <p:sp>
        <p:nvSpPr>
          <p:cNvPr id="3" name="Content Placeholder 2">
            <a:extLst>
              <a:ext uri="{FF2B5EF4-FFF2-40B4-BE49-F238E27FC236}">
                <a16:creationId xmlns:a16="http://schemas.microsoft.com/office/drawing/2014/main" id="{C6284DEF-2EBE-1A12-CEA6-0CE2A58C2D39}"/>
              </a:ext>
            </a:extLst>
          </p:cNvPr>
          <p:cNvSpPr>
            <a:spLocks noGrp="1"/>
          </p:cNvSpPr>
          <p:nvPr>
            <p:ph idx="1"/>
          </p:nvPr>
        </p:nvSpPr>
        <p:spPr/>
        <p:txBody>
          <a:bodyPr/>
          <a:lstStyle/>
          <a:p>
            <a:pPr marL="285750" indent="-285750">
              <a:buFont typeface="Arial" panose="020B0604020202020204" pitchFamily="34" charset="0"/>
              <a:buChar char="•"/>
            </a:pPr>
            <a:r>
              <a:rPr lang="en-US" dirty="0"/>
              <a:t>Choose the minimum grain in which analytics is interesting</a:t>
            </a:r>
          </a:p>
          <a:p>
            <a:pPr marL="285750" indent="-285750">
              <a:buFont typeface="Arial" panose="020B0604020202020204" pitchFamily="34" charset="0"/>
              <a:buChar char="•"/>
            </a:pPr>
            <a:r>
              <a:rPr lang="en-US" dirty="0"/>
              <a:t>Controls the size of the base table</a:t>
            </a:r>
          </a:p>
          <a:p>
            <a:pPr marL="285750" indent="-285750">
              <a:buFont typeface="Arial" panose="020B0604020202020204" pitchFamily="34" charset="0"/>
              <a:buChar char="•"/>
            </a:pPr>
            <a:r>
              <a:rPr lang="en-US" dirty="0"/>
              <a:t>Eases analytics</a:t>
            </a:r>
          </a:p>
          <a:p>
            <a:pPr marL="285750" indent="-285750">
              <a:buFont typeface="Arial" panose="020B0604020202020204" pitchFamily="34" charset="0"/>
              <a:buChar char="•"/>
            </a:pPr>
            <a:r>
              <a:rPr lang="en-US" dirty="0"/>
              <a:t>Eases understanding of the data</a:t>
            </a:r>
          </a:p>
          <a:p>
            <a:pPr marL="285750" indent="-285750">
              <a:buFont typeface="Arial" panose="020B0604020202020204" pitchFamily="34" charset="0"/>
              <a:buChar char="•"/>
            </a:pPr>
            <a:r>
              <a:rPr lang="en-US" dirty="0"/>
              <a:t>Puts the entire organization on the same page on what is statistically interesting</a:t>
            </a:r>
          </a:p>
          <a:p>
            <a:pPr marL="285750" indent="-285750">
              <a:buFont typeface="Arial" panose="020B0604020202020204" pitchFamily="34" charset="0"/>
              <a:buChar char="•"/>
            </a:pPr>
            <a:r>
              <a:rPr lang="en-US" dirty="0"/>
              <a:t>Improves performance of aggregations and other calculations</a:t>
            </a:r>
          </a:p>
        </p:txBody>
      </p:sp>
    </p:spTree>
    <p:extLst>
      <p:ext uri="{BB962C8B-B14F-4D97-AF65-F5344CB8AC3E}">
        <p14:creationId xmlns:p14="http://schemas.microsoft.com/office/powerpoint/2010/main" val="25592408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3340F-1249-4DA2-BC32-EBCC2B19ADAC}"/>
              </a:ext>
            </a:extLst>
          </p:cNvPr>
          <p:cNvSpPr>
            <a:spLocks noGrp="1"/>
          </p:cNvSpPr>
          <p:nvPr>
            <p:ph type="title"/>
          </p:nvPr>
        </p:nvSpPr>
        <p:spPr>
          <a:xfrm>
            <a:off x="242588" y="10555"/>
            <a:ext cx="3537828" cy="388889"/>
          </a:xfrm>
        </p:spPr>
        <p:txBody>
          <a:bodyPr/>
          <a:lstStyle/>
          <a:p>
            <a:r>
              <a:rPr lang="en-US" dirty="0">
                <a:solidFill>
                  <a:schemeClr val="bg1">
                    <a:lumMod val="20000"/>
                    <a:lumOff val="80000"/>
                  </a:schemeClr>
                </a:solidFill>
              </a:rPr>
              <a:t>Reasons to make a star schema</a:t>
            </a:r>
          </a:p>
        </p:txBody>
      </p:sp>
      <p:sp>
        <p:nvSpPr>
          <p:cNvPr id="3" name="Content Placeholder 2">
            <a:extLst>
              <a:ext uri="{FF2B5EF4-FFF2-40B4-BE49-F238E27FC236}">
                <a16:creationId xmlns:a16="http://schemas.microsoft.com/office/drawing/2014/main" id="{861B92A1-2E30-4365-8993-B1D503578E8D}"/>
              </a:ext>
            </a:extLst>
          </p:cNvPr>
          <p:cNvSpPr>
            <a:spLocks noGrp="1"/>
          </p:cNvSpPr>
          <p:nvPr>
            <p:ph idx="1"/>
          </p:nvPr>
        </p:nvSpPr>
        <p:spPr/>
        <p:txBody>
          <a:bodyPr/>
          <a:lstStyle/>
          <a:p>
            <a:pPr marL="285750" indent="-285750">
              <a:buFont typeface="Arial" panose="020B0604020202020204" pitchFamily="34" charset="0"/>
              <a:buChar char="•"/>
            </a:pPr>
            <a:r>
              <a:rPr lang="en-US" dirty="0"/>
              <a:t>Easy to use and understand</a:t>
            </a:r>
          </a:p>
          <a:p>
            <a:pPr marL="285750" indent="-285750">
              <a:buFont typeface="Arial" panose="020B0604020202020204" pitchFamily="34" charset="0"/>
              <a:buChar char="•"/>
            </a:pPr>
            <a:r>
              <a:rPr lang="en-US" dirty="0"/>
              <a:t>One version of the truth</a:t>
            </a:r>
          </a:p>
          <a:p>
            <a:pPr marL="285750" indent="-285750">
              <a:buFont typeface="Arial" panose="020B0604020202020204" pitchFamily="34" charset="0"/>
              <a:buChar char="•"/>
            </a:pPr>
            <a:r>
              <a:rPr lang="en-US" dirty="0"/>
              <a:t>Easy to create aggregations by single passing over the data</a:t>
            </a:r>
          </a:p>
          <a:p>
            <a:pPr marL="285750" indent="-285750">
              <a:buFont typeface="Arial" panose="020B0604020202020204" pitchFamily="34" charset="0"/>
              <a:buChar char="•"/>
            </a:pPr>
            <a:r>
              <a:rPr lang="en-US" dirty="0"/>
              <a:t>Much smaller table count (12 – 25 tables)</a:t>
            </a:r>
          </a:p>
          <a:p>
            <a:pPr marL="285750" indent="-285750">
              <a:buFont typeface="Arial" panose="020B0604020202020204" pitchFamily="34" charset="0"/>
              <a:buChar char="•"/>
            </a:pPr>
            <a:r>
              <a:rPr lang="en-US" dirty="0"/>
              <a:t>Faster queries</a:t>
            </a:r>
          </a:p>
          <a:p>
            <a:pPr marL="285750" indent="-285750">
              <a:buFont typeface="Arial" panose="020B0604020202020204" pitchFamily="34" charset="0"/>
              <a:buChar char="•"/>
            </a:pPr>
            <a:r>
              <a:rPr lang="en-US" dirty="0"/>
              <a:t>Good place to feed cubes (either azure analysis services or power bi shared datasets)</a:t>
            </a:r>
          </a:p>
          <a:p>
            <a:pPr marL="285750" indent="-285750">
              <a:buFont typeface="Arial" panose="020B0604020202020204" pitchFamily="34" charset="0"/>
              <a:buChar char="•"/>
            </a:pPr>
            <a:r>
              <a:rPr lang="en-US" dirty="0"/>
              <a:t>Supported by many business intelligence tools (excel pivot tables, power bi, tableau, </a:t>
            </a:r>
            <a:r>
              <a:rPr lang="en-US" dirty="0" err="1"/>
              <a:t>etc</a:t>
            </a:r>
            <a:r>
              <a:rPr lang="en-US" dirty="0"/>
              <a:t>)</a:t>
            </a:r>
          </a:p>
          <a:p>
            <a:pPr marL="285750" indent="-285750">
              <a:buFont typeface="Arial" panose="020B0604020202020204" pitchFamily="34" charset="0"/>
              <a:buChar char="•"/>
            </a:pPr>
            <a:r>
              <a:rPr lang="en-US" dirty="0"/>
              <a:t>What </a:t>
            </a:r>
            <a:r>
              <a:rPr lang="en-US" dirty="0" err="1"/>
              <a:t>i</a:t>
            </a:r>
            <a:r>
              <a:rPr lang="en-US" dirty="0"/>
              <a:t> always say:</a:t>
            </a:r>
          </a:p>
          <a:p>
            <a:pPr marL="628650" lvl="1" indent="-285750">
              <a:buFont typeface="Arial" panose="020B0604020202020204" pitchFamily="34" charset="0"/>
              <a:buChar char="•"/>
            </a:pPr>
            <a:r>
              <a:rPr lang="en-US" dirty="0"/>
              <a:t>“you can either start out by making a star schema, or you can one day wish you did.  those are the two choices”</a:t>
            </a:r>
          </a:p>
          <a:p>
            <a:pPr marL="285750" indent="-285750">
              <a:buFont typeface="Arial" panose="020B0604020202020204" pitchFamily="34" charset="0"/>
              <a:buChar char="•"/>
            </a:pPr>
            <a:endParaRPr lang="en-US" dirty="0"/>
          </a:p>
        </p:txBody>
      </p:sp>
      <p:sp>
        <p:nvSpPr>
          <p:cNvPr id="4" name="Rectangle 3">
            <a:extLst>
              <a:ext uri="{FF2B5EF4-FFF2-40B4-BE49-F238E27FC236}">
                <a16:creationId xmlns:a16="http://schemas.microsoft.com/office/drawing/2014/main" id="{5570D58C-C6CC-42A1-A699-5A3CA25D3D22}"/>
              </a:ext>
            </a:extLst>
          </p:cNvPr>
          <p:cNvSpPr/>
          <p:nvPr/>
        </p:nvSpPr>
        <p:spPr>
          <a:xfrm>
            <a:off x="7904793" y="4522573"/>
            <a:ext cx="1108577" cy="451904"/>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313203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3E05F9-7AAE-D02F-0D15-71FB06E90457}"/>
              </a:ext>
            </a:extLst>
          </p:cNvPr>
          <p:cNvSpPr>
            <a:spLocks noGrp="1"/>
          </p:cNvSpPr>
          <p:nvPr>
            <p:ph type="title"/>
          </p:nvPr>
        </p:nvSpPr>
        <p:spPr>
          <a:xfrm>
            <a:off x="242588" y="10555"/>
            <a:ext cx="2291653" cy="388889"/>
          </a:xfrm>
        </p:spPr>
        <p:txBody>
          <a:bodyPr/>
          <a:lstStyle/>
          <a:p>
            <a:r>
              <a:rPr lang="en-US" dirty="0">
                <a:solidFill>
                  <a:schemeClr val="bg2"/>
                </a:solidFill>
              </a:rPr>
              <a:t>Demo: Star Schema</a:t>
            </a:r>
          </a:p>
        </p:txBody>
      </p:sp>
      <p:pic>
        <p:nvPicPr>
          <p:cNvPr id="9" name="Picture 8">
            <a:extLst>
              <a:ext uri="{FF2B5EF4-FFF2-40B4-BE49-F238E27FC236}">
                <a16:creationId xmlns:a16="http://schemas.microsoft.com/office/drawing/2014/main" id="{85618746-F4F7-25DF-667D-41895533A986}"/>
              </a:ext>
            </a:extLst>
          </p:cNvPr>
          <p:cNvPicPr>
            <a:picLocks noChangeAspect="1"/>
          </p:cNvPicPr>
          <p:nvPr/>
        </p:nvPicPr>
        <p:blipFill>
          <a:blip r:embed="rId2"/>
          <a:stretch>
            <a:fillRect/>
          </a:stretch>
        </p:blipFill>
        <p:spPr>
          <a:xfrm>
            <a:off x="749939" y="598636"/>
            <a:ext cx="7300771" cy="4223316"/>
          </a:xfrm>
          <a:prstGeom prst="rect">
            <a:avLst/>
          </a:prstGeom>
        </p:spPr>
      </p:pic>
    </p:spTree>
    <p:extLst>
      <p:ext uri="{BB962C8B-B14F-4D97-AF65-F5344CB8AC3E}">
        <p14:creationId xmlns:p14="http://schemas.microsoft.com/office/powerpoint/2010/main" val="33628547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77F1E5-E65D-445B-803B-419B7AC13118}"/>
              </a:ext>
            </a:extLst>
          </p:cNvPr>
          <p:cNvSpPr>
            <a:spLocks noGrp="1"/>
          </p:cNvSpPr>
          <p:nvPr>
            <p:ph type="title"/>
          </p:nvPr>
        </p:nvSpPr>
        <p:spPr>
          <a:xfrm>
            <a:off x="242588" y="10555"/>
            <a:ext cx="2622577" cy="388889"/>
          </a:xfrm>
        </p:spPr>
        <p:txBody>
          <a:bodyPr/>
          <a:lstStyle/>
          <a:p>
            <a:r>
              <a:rPr lang="en-US" dirty="0">
                <a:solidFill>
                  <a:schemeClr val="bg1">
                    <a:lumMod val="20000"/>
                    <a:lumOff val="80000"/>
                  </a:schemeClr>
                </a:solidFill>
              </a:rPr>
              <a:t>Don’t be afraid of files</a:t>
            </a:r>
          </a:p>
        </p:txBody>
      </p:sp>
      <p:sp>
        <p:nvSpPr>
          <p:cNvPr id="3" name="Content Placeholder 2">
            <a:extLst>
              <a:ext uri="{FF2B5EF4-FFF2-40B4-BE49-F238E27FC236}">
                <a16:creationId xmlns:a16="http://schemas.microsoft.com/office/drawing/2014/main" id="{1186675D-23F4-40F6-A22D-7BED290AD52E}"/>
              </a:ext>
            </a:extLst>
          </p:cNvPr>
          <p:cNvSpPr>
            <a:spLocks noGrp="1"/>
          </p:cNvSpPr>
          <p:nvPr>
            <p:ph idx="1"/>
          </p:nvPr>
        </p:nvSpPr>
        <p:spPr/>
        <p:txBody>
          <a:bodyPr/>
          <a:lstStyle/>
          <a:p>
            <a:pPr marL="285750" indent="-285750">
              <a:buFont typeface="Arial" panose="020B0604020202020204" pitchFamily="34" charset="0"/>
              <a:buChar char="•"/>
            </a:pPr>
            <a:r>
              <a:rPr lang="en-US" dirty="0"/>
              <a:t>files are fast!</a:t>
            </a:r>
          </a:p>
          <a:p>
            <a:pPr marL="285750" indent="-285750">
              <a:buFont typeface="Arial" panose="020B0604020202020204" pitchFamily="34" charset="0"/>
              <a:buChar char="•"/>
            </a:pPr>
            <a:r>
              <a:rPr lang="en-US" dirty="0"/>
              <a:t>files are flexible</a:t>
            </a:r>
          </a:p>
          <a:p>
            <a:pPr marL="628650" lvl="1" indent="-285750">
              <a:buFont typeface="Arial" panose="020B0604020202020204" pitchFamily="34" charset="0"/>
              <a:buChar char="•"/>
            </a:pPr>
            <a:r>
              <a:rPr lang="en-US" dirty="0"/>
              <a:t>new files can have a new data structure without changing the old data structure</a:t>
            </a:r>
          </a:p>
          <a:p>
            <a:pPr marL="285750" indent="-285750">
              <a:buFont typeface="Arial" panose="020B0604020202020204" pitchFamily="34" charset="0"/>
              <a:buChar char="•"/>
            </a:pPr>
            <a:r>
              <a:rPr lang="en-US" dirty="0"/>
              <a:t>files only write the data through one data structure</a:t>
            </a:r>
          </a:p>
          <a:p>
            <a:pPr marL="285750" indent="-285750">
              <a:buFont typeface="Arial" panose="020B0604020202020204" pitchFamily="34" charset="0"/>
              <a:buChar char="•"/>
            </a:pPr>
            <a:r>
              <a:rPr lang="en-US" dirty="0"/>
              <a:t>files can be indexed</a:t>
            </a:r>
          </a:p>
          <a:p>
            <a:pPr marL="285750" indent="-285750">
              <a:buFont typeface="Arial" panose="020B0604020202020204" pitchFamily="34" charset="0"/>
              <a:buChar char="•"/>
            </a:pPr>
            <a:r>
              <a:rPr lang="en-US" dirty="0"/>
              <a:t>file storage is cheap</a:t>
            </a:r>
          </a:p>
          <a:p>
            <a:pPr marL="285750" indent="-285750">
              <a:buFont typeface="Arial" panose="020B0604020202020204" pitchFamily="34" charset="0"/>
              <a:buChar char="•"/>
            </a:pPr>
            <a:r>
              <a:rPr lang="en-US" dirty="0"/>
              <a:t>files can have high data integrity</a:t>
            </a:r>
          </a:p>
          <a:p>
            <a:pPr marL="285750" indent="-285750">
              <a:buFont typeface="Arial" panose="020B0604020202020204" pitchFamily="34" charset="0"/>
              <a:buChar char="•"/>
            </a:pPr>
            <a:r>
              <a:rPr lang="en-US" dirty="0"/>
              <a:t>files can be unstructured or non-relational</a:t>
            </a:r>
          </a:p>
          <a:p>
            <a:pPr marL="285750" indent="-285750">
              <a:buFont typeface="Arial" panose="020B0604020202020204" pitchFamily="34" charset="0"/>
              <a:buChar char="•"/>
            </a:pPr>
            <a:r>
              <a:rPr lang="en-US" dirty="0"/>
              <a:t>Easily copied</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endParaRPr lang="en-US" dirty="0"/>
          </a:p>
        </p:txBody>
      </p:sp>
      <p:sp>
        <p:nvSpPr>
          <p:cNvPr id="4" name="Rectangle 3">
            <a:extLst>
              <a:ext uri="{FF2B5EF4-FFF2-40B4-BE49-F238E27FC236}">
                <a16:creationId xmlns:a16="http://schemas.microsoft.com/office/drawing/2014/main" id="{98C1B4E7-F007-42B1-B212-C7FF8E85A9B0}"/>
              </a:ext>
            </a:extLst>
          </p:cNvPr>
          <p:cNvSpPr/>
          <p:nvPr/>
        </p:nvSpPr>
        <p:spPr>
          <a:xfrm>
            <a:off x="597250" y="3614177"/>
            <a:ext cx="7794594" cy="13183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2"/>
                </a:solidFill>
              </a:rPr>
              <a:t>The whole idea of an analytical system is that data duplication will speed up aggregations and reporting.  Files allow for cheap duplication, which allows us to duplicate more data more frequently.</a:t>
            </a:r>
          </a:p>
        </p:txBody>
      </p:sp>
      <p:sp>
        <p:nvSpPr>
          <p:cNvPr id="5" name="Rectangle 4">
            <a:extLst>
              <a:ext uri="{FF2B5EF4-FFF2-40B4-BE49-F238E27FC236}">
                <a16:creationId xmlns:a16="http://schemas.microsoft.com/office/drawing/2014/main" id="{9B0F0CC6-6AD1-4346-B2F4-B592029C53BC}"/>
              </a:ext>
            </a:extLst>
          </p:cNvPr>
          <p:cNvSpPr/>
          <p:nvPr/>
        </p:nvSpPr>
        <p:spPr>
          <a:xfrm>
            <a:off x="8420247" y="4695567"/>
            <a:ext cx="593123" cy="278909"/>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631985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4D986B-004A-41BB-BFF1-D97922AE6E6A}"/>
              </a:ext>
            </a:extLst>
          </p:cNvPr>
          <p:cNvSpPr>
            <a:spLocks noGrp="1"/>
          </p:cNvSpPr>
          <p:nvPr>
            <p:ph type="title"/>
          </p:nvPr>
        </p:nvSpPr>
        <p:spPr>
          <a:xfrm>
            <a:off x="242588" y="10555"/>
            <a:ext cx="1539204" cy="388889"/>
          </a:xfrm>
        </p:spPr>
        <p:txBody>
          <a:bodyPr/>
          <a:lstStyle/>
          <a:p>
            <a:r>
              <a:rPr lang="en-US" dirty="0">
                <a:solidFill>
                  <a:schemeClr val="bg1">
                    <a:lumMod val="20000"/>
                    <a:lumOff val="80000"/>
                  </a:schemeClr>
                </a:solidFill>
              </a:rPr>
              <a:t>Parquet files</a:t>
            </a:r>
          </a:p>
        </p:txBody>
      </p:sp>
      <p:sp>
        <p:nvSpPr>
          <p:cNvPr id="3" name="Content Placeholder 2">
            <a:extLst>
              <a:ext uri="{FF2B5EF4-FFF2-40B4-BE49-F238E27FC236}">
                <a16:creationId xmlns:a16="http://schemas.microsoft.com/office/drawing/2014/main" id="{7680A7CB-4898-4D62-B86D-53EFEFD10609}"/>
              </a:ext>
            </a:extLst>
          </p:cNvPr>
          <p:cNvSpPr>
            <a:spLocks noGrp="1"/>
          </p:cNvSpPr>
          <p:nvPr>
            <p:ph idx="1"/>
          </p:nvPr>
        </p:nvSpPr>
        <p:spPr/>
        <p:txBody>
          <a:bodyPr/>
          <a:lstStyle/>
          <a:p>
            <a:pPr marL="285750" indent="-285750">
              <a:buFont typeface="Arial" panose="020B0604020202020204" pitchFamily="34" charset="0"/>
              <a:buChar char="•"/>
            </a:pPr>
            <a:r>
              <a:rPr lang="en-US" dirty="0"/>
              <a:t>Organizing by column allows for better compression, </a:t>
            </a:r>
          </a:p>
          <a:p>
            <a:pPr marL="628650" lvl="1" indent="-285750">
              <a:buFont typeface="Arial" panose="020B0604020202020204" pitchFamily="34" charset="0"/>
              <a:buChar char="•"/>
            </a:pPr>
            <a:r>
              <a:rPr lang="en-US" dirty="0"/>
              <a:t>The space savings are very noticeable at the scale of a Hadoop cluster.</a:t>
            </a:r>
          </a:p>
          <a:p>
            <a:pPr marL="285750" indent="-285750">
              <a:buFont typeface="Arial" panose="020B0604020202020204" pitchFamily="34" charset="0"/>
              <a:buChar char="•"/>
            </a:pPr>
            <a:r>
              <a:rPr lang="en-US" dirty="0"/>
              <a:t>I/O will be reduced as we can efficiently scan only a subset of the columns while reading the data. </a:t>
            </a:r>
          </a:p>
          <a:p>
            <a:pPr marL="628650" lvl="1" indent="-285750">
              <a:buFont typeface="Arial" panose="020B0604020202020204" pitchFamily="34" charset="0"/>
              <a:buChar char="•"/>
            </a:pPr>
            <a:r>
              <a:rPr lang="en-US" dirty="0"/>
              <a:t>Better compression also reduces the bandwidth required to read the input.</a:t>
            </a:r>
          </a:p>
          <a:p>
            <a:pPr marL="285750" indent="-285750">
              <a:buFont typeface="Arial" panose="020B0604020202020204" pitchFamily="34" charset="0"/>
              <a:buChar char="•"/>
            </a:pPr>
            <a:r>
              <a:rPr lang="en-US" dirty="0" err="1"/>
              <a:t>Splittable</a:t>
            </a:r>
            <a:endParaRPr lang="en-US" dirty="0"/>
          </a:p>
          <a:p>
            <a:pPr marL="285750" indent="-285750">
              <a:buFont typeface="Arial" panose="020B0604020202020204" pitchFamily="34" charset="0"/>
              <a:buChar char="•"/>
            </a:pPr>
            <a:r>
              <a:rPr lang="en-US" dirty="0"/>
              <a:t>Horizontally scalable</a:t>
            </a:r>
          </a:p>
          <a:p>
            <a:endParaRPr lang="en-US" dirty="0"/>
          </a:p>
        </p:txBody>
      </p:sp>
      <p:sp>
        <p:nvSpPr>
          <p:cNvPr id="4" name="Rectangle 3">
            <a:extLst>
              <a:ext uri="{FF2B5EF4-FFF2-40B4-BE49-F238E27FC236}">
                <a16:creationId xmlns:a16="http://schemas.microsoft.com/office/drawing/2014/main" id="{DB449343-DE53-44D8-A6C7-E669AA5A1D8F}"/>
              </a:ext>
            </a:extLst>
          </p:cNvPr>
          <p:cNvSpPr/>
          <p:nvPr/>
        </p:nvSpPr>
        <p:spPr>
          <a:xfrm>
            <a:off x="7904793" y="4522573"/>
            <a:ext cx="1108577" cy="451904"/>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193988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66A7A-A293-46B5-8C17-94F49F2DF2EF}"/>
              </a:ext>
            </a:extLst>
          </p:cNvPr>
          <p:cNvSpPr>
            <a:spLocks noGrp="1"/>
          </p:cNvSpPr>
          <p:nvPr>
            <p:ph type="title"/>
          </p:nvPr>
        </p:nvSpPr>
        <p:spPr>
          <a:xfrm>
            <a:off x="242588" y="10555"/>
            <a:ext cx="3708708" cy="388889"/>
          </a:xfrm>
        </p:spPr>
        <p:txBody>
          <a:bodyPr/>
          <a:lstStyle/>
          <a:p>
            <a:r>
              <a:rPr lang="en-US" dirty="0">
                <a:solidFill>
                  <a:schemeClr val="bg1">
                    <a:lumMod val="20000"/>
                    <a:lumOff val="80000"/>
                  </a:schemeClr>
                </a:solidFill>
              </a:rPr>
              <a:t>Basic physical idea of a data lake</a:t>
            </a:r>
          </a:p>
        </p:txBody>
      </p:sp>
      <p:sp>
        <p:nvSpPr>
          <p:cNvPr id="6" name="Flowchart: Magnetic Disk 5">
            <a:extLst>
              <a:ext uri="{FF2B5EF4-FFF2-40B4-BE49-F238E27FC236}">
                <a16:creationId xmlns:a16="http://schemas.microsoft.com/office/drawing/2014/main" id="{0F153C2F-6B1A-44AE-978E-F74B1002BD25}"/>
              </a:ext>
            </a:extLst>
          </p:cNvPr>
          <p:cNvSpPr/>
          <p:nvPr/>
        </p:nvSpPr>
        <p:spPr>
          <a:xfrm>
            <a:off x="6152320" y="601108"/>
            <a:ext cx="1117555" cy="989154"/>
          </a:xfrm>
          <a:prstGeom prst="flowChartMagneticDisk">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data mart</a:t>
            </a:r>
          </a:p>
        </p:txBody>
      </p:sp>
      <p:sp>
        <p:nvSpPr>
          <p:cNvPr id="7" name="Arrow: Right 6">
            <a:extLst>
              <a:ext uri="{FF2B5EF4-FFF2-40B4-BE49-F238E27FC236}">
                <a16:creationId xmlns:a16="http://schemas.microsoft.com/office/drawing/2014/main" id="{EB9AD9DC-8078-47B2-8F5E-30373B6E0866}"/>
              </a:ext>
            </a:extLst>
          </p:cNvPr>
          <p:cNvSpPr/>
          <p:nvPr/>
        </p:nvSpPr>
        <p:spPr>
          <a:xfrm>
            <a:off x="7458720" y="2426649"/>
            <a:ext cx="665825" cy="530996"/>
          </a:xfrm>
          <a:prstGeom prst="rightArrow">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etl</a:t>
            </a:r>
          </a:p>
        </p:txBody>
      </p:sp>
      <p:sp>
        <p:nvSpPr>
          <p:cNvPr id="8" name="Arrow: Right 7">
            <a:extLst>
              <a:ext uri="{FF2B5EF4-FFF2-40B4-BE49-F238E27FC236}">
                <a16:creationId xmlns:a16="http://schemas.microsoft.com/office/drawing/2014/main" id="{0E83DCB2-67C5-47ED-B99B-5C360BFEA351}"/>
              </a:ext>
            </a:extLst>
          </p:cNvPr>
          <p:cNvSpPr/>
          <p:nvPr/>
        </p:nvSpPr>
        <p:spPr>
          <a:xfrm>
            <a:off x="2854172" y="2475563"/>
            <a:ext cx="665825" cy="530996"/>
          </a:xfrm>
          <a:prstGeom prst="rightArrow">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etl</a:t>
            </a:r>
          </a:p>
        </p:txBody>
      </p:sp>
      <p:sp>
        <p:nvSpPr>
          <p:cNvPr id="9" name="Arrow: Right 8">
            <a:extLst>
              <a:ext uri="{FF2B5EF4-FFF2-40B4-BE49-F238E27FC236}">
                <a16:creationId xmlns:a16="http://schemas.microsoft.com/office/drawing/2014/main" id="{F2734850-C52B-42FD-983E-027D89F6D65B}"/>
              </a:ext>
            </a:extLst>
          </p:cNvPr>
          <p:cNvSpPr/>
          <p:nvPr/>
        </p:nvSpPr>
        <p:spPr>
          <a:xfrm>
            <a:off x="5182339" y="2524957"/>
            <a:ext cx="665825" cy="530996"/>
          </a:xfrm>
          <a:prstGeom prst="rightArrow">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etl</a:t>
            </a:r>
          </a:p>
        </p:txBody>
      </p:sp>
      <p:sp>
        <p:nvSpPr>
          <p:cNvPr id="10" name="Arrow: Right 9">
            <a:extLst>
              <a:ext uri="{FF2B5EF4-FFF2-40B4-BE49-F238E27FC236}">
                <a16:creationId xmlns:a16="http://schemas.microsoft.com/office/drawing/2014/main" id="{C52EBA39-747C-4853-B682-D0AC82E728CD}"/>
              </a:ext>
            </a:extLst>
          </p:cNvPr>
          <p:cNvSpPr/>
          <p:nvPr/>
        </p:nvSpPr>
        <p:spPr>
          <a:xfrm>
            <a:off x="1124510" y="2504537"/>
            <a:ext cx="665825" cy="530996"/>
          </a:xfrm>
          <a:prstGeom prst="rightArrow">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etl</a:t>
            </a:r>
          </a:p>
        </p:txBody>
      </p:sp>
      <p:pic>
        <p:nvPicPr>
          <p:cNvPr id="11" name="Picture 2" descr="Image result for analysis services cube icon">
            <a:extLst>
              <a:ext uri="{FF2B5EF4-FFF2-40B4-BE49-F238E27FC236}">
                <a16:creationId xmlns:a16="http://schemas.microsoft.com/office/drawing/2014/main" id="{6B5EDD0E-B2D4-48E2-8938-A1EE64F7100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149093" y="2504537"/>
            <a:ext cx="798017" cy="798017"/>
          </a:xfrm>
          <a:prstGeom prst="rect">
            <a:avLst/>
          </a:prstGeom>
          <a:noFill/>
          <a:extLst>
            <a:ext uri="{909E8E84-426E-40DD-AFC4-6F175D3DCCD1}">
              <a14:hiddenFill xmlns:a14="http://schemas.microsoft.com/office/drawing/2010/main">
                <a:solidFill>
                  <a:srgbClr val="FFFFFF"/>
                </a:solidFill>
              </a14:hiddenFill>
            </a:ext>
          </a:extLst>
        </p:spPr>
      </p:pic>
      <p:sp>
        <p:nvSpPr>
          <p:cNvPr id="12" name="Flowchart: Magnetic Disk 11">
            <a:extLst>
              <a:ext uri="{FF2B5EF4-FFF2-40B4-BE49-F238E27FC236}">
                <a16:creationId xmlns:a16="http://schemas.microsoft.com/office/drawing/2014/main" id="{BFB68ABD-1E8F-4686-A3AD-55CAD76DF6EA}"/>
              </a:ext>
            </a:extLst>
          </p:cNvPr>
          <p:cNvSpPr/>
          <p:nvPr/>
        </p:nvSpPr>
        <p:spPr>
          <a:xfrm>
            <a:off x="84824" y="2336365"/>
            <a:ext cx="885535" cy="809391"/>
          </a:xfrm>
          <a:prstGeom prst="flowChartMagneticDisk">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solidFill>
              </a:rPr>
              <a:t>source</a:t>
            </a:r>
          </a:p>
        </p:txBody>
      </p:sp>
      <p:pic>
        <p:nvPicPr>
          <p:cNvPr id="6146" name="Picture 2" descr="Image result for azure blob storage">
            <a:extLst>
              <a:ext uri="{FF2B5EF4-FFF2-40B4-BE49-F238E27FC236}">
                <a16:creationId xmlns:a16="http://schemas.microsoft.com/office/drawing/2014/main" id="{58B493D1-BB15-4982-AE3E-AC2582B568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9951" y="2263892"/>
            <a:ext cx="1013537" cy="101353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Image result for azure blob storage">
            <a:extLst>
              <a:ext uri="{FF2B5EF4-FFF2-40B4-BE49-F238E27FC236}">
                <a16:creationId xmlns:a16="http://schemas.microsoft.com/office/drawing/2014/main" id="{5845B1EC-62B2-4955-9823-D1736F2757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42105" y="2195740"/>
            <a:ext cx="1148590" cy="1148590"/>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63A5F686-A601-41C8-BB64-A435BAC9C3A0}"/>
              </a:ext>
            </a:extLst>
          </p:cNvPr>
          <p:cNvSpPr txBox="1"/>
          <p:nvPr/>
        </p:nvSpPr>
        <p:spPr>
          <a:xfrm>
            <a:off x="1851393" y="1859841"/>
            <a:ext cx="1102275" cy="369332"/>
          </a:xfrm>
          <a:prstGeom prst="rect">
            <a:avLst/>
          </a:prstGeom>
          <a:noFill/>
        </p:spPr>
        <p:txBody>
          <a:bodyPr wrap="square" rtlCol="0">
            <a:spAutoFit/>
          </a:bodyPr>
          <a:lstStyle/>
          <a:p>
            <a:r>
              <a:rPr lang="en-US" dirty="0"/>
              <a:t>staging</a:t>
            </a:r>
          </a:p>
        </p:txBody>
      </p:sp>
      <p:sp>
        <p:nvSpPr>
          <p:cNvPr id="17" name="TextBox 16">
            <a:extLst>
              <a:ext uri="{FF2B5EF4-FFF2-40B4-BE49-F238E27FC236}">
                <a16:creationId xmlns:a16="http://schemas.microsoft.com/office/drawing/2014/main" id="{476F86D4-E5EC-4126-A7F9-E59B0213DDA9}"/>
              </a:ext>
            </a:extLst>
          </p:cNvPr>
          <p:cNvSpPr txBox="1"/>
          <p:nvPr/>
        </p:nvSpPr>
        <p:spPr>
          <a:xfrm>
            <a:off x="4010528" y="1839063"/>
            <a:ext cx="1102275" cy="369332"/>
          </a:xfrm>
          <a:prstGeom prst="rect">
            <a:avLst/>
          </a:prstGeom>
          <a:noFill/>
        </p:spPr>
        <p:txBody>
          <a:bodyPr wrap="square" rtlCol="0">
            <a:spAutoFit/>
          </a:bodyPr>
          <a:lstStyle/>
          <a:p>
            <a:r>
              <a:rPr lang="en-US" dirty="0" err="1"/>
              <a:t>ods</a:t>
            </a:r>
            <a:endParaRPr lang="en-US" dirty="0"/>
          </a:p>
        </p:txBody>
      </p:sp>
      <p:sp>
        <p:nvSpPr>
          <p:cNvPr id="18" name="Flowchart: Magnetic Disk 17">
            <a:extLst>
              <a:ext uri="{FF2B5EF4-FFF2-40B4-BE49-F238E27FC236}">
                <a16:creationId xmlns:a16="http://schemas.microsoft.com/office/drawing/2014/main" id="{39FBCEE2-37BE-4D48-9369-483DA15AE855}"/>
              </a:ext>
            </a:extLst>
          </p:cNvPr>
          <p:cNvSpPr/>
          <p:nvPr/>
        </p:nvSpPr>
        <p:spPr>
          <a:xfrm>
            <a:off x="6152320" y="1780881"/>
            <a:ext cx="1117555" cy="989154"/>
          </a:xfrm>
          <a:prstGeom prst="flowChartMagneticDisk">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data mart</a:t>
            </a:r>
          </a:p>
        </p:txBody>
      </p:sp>
      <p:sp>
        <p:nvSpPr>
          <p:cNvPr id="19" name="Flowchart: Magnetic Disk 18">
            <a:extLst>
              <a:ext uri="{FF2B5EF4-FFF2-40B4-BE49-F238E27FC236}">
                <a16:creationId xmlns:a16="http://schemas.microsoft.com/office/drawing/2014/main" id="{841405FA-660B-421B-BC00-B52B4963BDC2}"/>
              </a:ext>
            </a:extLst>
          </p:cNvPr>
          <p:cNvSpPr/>
          <p:nvPr/>
        </p:nvSpPr>
        <p:spPr>
          <a:xfrm>
            <a:off x="6139808" y="2957645"/>
            <a:ext cx="1117555" cy="989154"/>
          </a:xfrm>
          <a:prstGeom prst="flowChartMagneticDisk">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data mart</a:t>
            </a:r>
          </a:p>
        </p:txBody>
      </p:sp>
      <p:pic>
        <p:nvPicPr>
          <p:cNvPr id="20" name="Picture 4" descr="Image result for power bi icon">
            <a:extLst>
              <a:ext uri="{FF2B5EF4-FFF2-40B4-BE49-F238E27FC236}">
                <a16:creationId xmlns:a16="http://schemas.microsoft.com/office/drawing/2014/main" id="{49D34E5E-D22B-4F44-8903-DA6C5EE283B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742105" y="4095292"/>
            <a:ext cx="886613" cy="886613"/>
          </a:xfrm>
          <a:prstGeom prst="rect">
            <a:avLst/>
          </a:prstGeom>
          <a:noFill/>
          <a:extLst>
            <a:ext uri="{909E8E84-426E-40DD-AFC4-6F175D3DCCD1}">
              <a14:hiddenFill xmlns:a14="http://schemas.microsoft.com/office/drawing/2010/main">
                <a:solidFill>
                  <a:srgbClr val="FFFFFF"/>
                </a:solidFill>
              </a14:hiddenFill>
            </a:ext>
          </a:extLst>
        </p:spPr>
      </p:pic>
      <p:sp>
        <p:nvSpPr>
          <p:cNvPr id="21" name="Arrow: Right 20">
            <a:extLst>
              <a:ext uri="{FF2B5EF4-FFF2-40B4-BE49-F238E27FC236}">
                <a16:creationId xmlns:a16="http://schemas.microsoft.com/office/drawing/2014/main" id="{A5A0679E-EE5F-425E-AA6F-9F77D33FE5DD}"/>
              </a:ext>
            </a:extLst>
          </p:cNvPr>
          <p:cNvSpPr/>
          <p:nvPr/>
        </p:nvSpPr>
        <p:spPr>
          <a:xfrm rot="1946942">
            <a:off x="923621" y="3728602"/>
            <a:ext cx="2737951" cy="530996"/>
          </a:xfrm>
          <a:prstGeom prst="rightArrow">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etl</a:t>
            </a:r>
          </a:p>
        </p:txBody>
      </p:sp>
      <p:sp>
        <p:nvSpPr>
          <p:cNvPr id="22" name="Arrow: Right 21">
            <a:extLst>
              <a:ext uri="{FF2B5EF4-FFF2-40B4-BE49-F238E27FC236}">
                <a16:creationId xmlns:a16="http://schemas.microsoft.com/office/drawing/2014/main" id="{0783046A-BA18-4AA6-813F-B5606D62942E}"/>
              </a:ext>
            </a:extLst>
          </p:cNvPr>
          <p:cNvSpPr/>
          <p:nvPr/>
        </p:nvSpPr>
        <p:spPr>
          <a:xfrm rot="5400000">
            <a:off x="3897235" y="3485871"/>
            <a:ext cx="665825" cy="467883"/>
          </a:xfrm>
          <a:prstGeom prst="rightArrow">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etl</a:t>
            </a:r>
          </a:p>
        </p:txBody>
      </p:sp>
      <p:sp>
        <p:nvSpPr>
          <p:cNvPr id="23" name="Arrow: Right 22">
            <a:extLst>
              <a:ext uri="{FF2B5EF4-FFF2-40B4-BE49-F238E27FC236}">
                <a16:creationId xmlns:a16="http://schemas.microsoft.com/office/drawing/2014/main" id="{A6132355-13BE-4B22-B2C1-0CC10206D6A8}"/>
              </a:ext>
            </a:extLst>
          </p:cNvPr>
          <p:cNvSpPr/>
          <p:nvPr/>
        </p:nvSpPr>
        <p:spPr>
          <a:xfrm rot="8720093" flipV="1">
            <a:off x="4646346" y="3863765"/>
            <a:ext cx="1475527" cy="523559"/>
          </a:xfrm>
          <a:prstGeom prst="rightArrow">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dirty="0">
                <a:solidFill>
                  <a:schemeClr val="tx1"/>
                </a:solidFill>
              </a:rPr>
              <a:t>etl</a:t>
            </a:r>
          </a:p>
        </p:txBody>
      </p:sp>
      <p:sp>
        <p:nvSpPr>
          <p:cNvPr id="24" name="Arrow: Right 23">
            <a:extLst>
              <a:ext uri="{FF2B5EF4-FFF2-40B4-BE49-F238E27FC236}">
                <a16:creationId xmlns:a16="http://schemas.microsoft.com/office/drawing/2014/main" id="{E6C07EEF-D6B1-4831-9961-38569324DE14}"/>
              </a:ext>
            </a:extLst>
          </p:cNvPr>
          <p:cNvSpPr/>
          <p:nvPr/>
        </p:nvSpPr>
        <p:spPr>
          <a:xfrm rot="9922970" flipV="1">
            <a:off x="5530955" y="3981446"/>
            <a:ext cx="3052893" cy="523559"/>
          </a:xfrm>
          <a:prstGeom prst="rightArrow">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endParaRPr lang="en-US" dirty="0">
              <a:solidFill>
                <a:schemeClr val="tx1"/>
              </a:solidFill>
            </a:endParaRPr>
          </a:p>
        </p:txBody>
      </p:sp>
      <p:sp>
        <p:nvSpPr>
          <p:cNvPr id="25" name="Rectangle 24">
            <a:extLst>
              <a:ext uri="{FF2B5EF4-FFF2-40B4-BE49-F238E27FC236}">
                <a16:creationId xmlns:a16="http://schemas.microsoft.com/office/drawing/2014/main" id="{DB6BB9F5-D17D-455C-A206-1E9CAAD7328A}"/>
              </a:ext>
            </a:extLst>
          </p:cNvPr>
          <p:cNvSpPr/>
          <p:nvPr/>
        </p:nvSpPr>
        <p:spPr>
          <a:xfrm>
            <a:off x="7904793" y="4522573"/>
            <a:ext cx="1108577" cy="451904"/>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645488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D1777D-A335-8CBF-650E-176B7E2518F7}"/>
              </a:ext>
            </a:extLst>
          </p:cNvPr>
          <p:cNvSpPr>
            <a:spLocks noGrp="1"/>
          </p:cNvSpPr>
          <p:nvPr>
            <p:ph type="title"/>
          </p:nvPr>
        </p:nvSpPr>
        <p:spPr>
          <a:xfrm>
            <a:off x="242588" y="10555"/>
            <a:ext cx="8588698" cy="388889"/>
          </a:xfrm>
        </p:spPr>
        <p:txBody>
          <a:bodyPr/>
          <a:lstStyle/>
          <a:p>
            <a:r>
              <a:rPr lang="en-US" dirty="0">
                <a:solidFill>
                  <a:schemeClr val="bg1">
                    <a:lumMod val="20000"/>
                    <a:lumOff val="80000"/>
                  </a:schemeClr>
                </a:solidFill>
              </a:rPr>
              <a:t>Imagine using T-SQL to query all of your data, regardless of where it is stored</a:t>
            </a:r>
          </a:p>
        </p:txBody>
      </p:sp>
      <p:sp>
        <p:nvSpPr>
          <p:cNvPr id="3" name="Content Placeholder 2">
            <a:extLst>
              <a:ext uri="{FF2B5EF4-FFF2-40B4-BE49-F238E27FC236}">
                <a16:creationId xmlns:a16="http://schemas.microsoft.com/office/drawing/2014/main" id="{2811667A-091C-4642-7CCA-8DB7765F91D5}"/>
              </a:ext>
            </a:extLst>
          </p:cNvPr>
          <p:cNvSpPr>
            <a:spLocks noGrp="1"/>
          </p:cNvSpPr>
          <p:nvPr>
            <p:ph idx="1"/>
          </p:nvPr>
        </p:nvSpPr>
        <p:spPr/>
        <p:txBody>
          <a:bodyPr/>
          <a:lstStyle/>
          <a:p>
            <a:r>
              <a:rPr lang="en-US" dirty="0"/>
              <a:t>T-SQL in all the places</a:t>
            </a:r>
          </a:p>
        </p:txBody>
      </p:sp>
      <p:pic>
        <p:nvPicPr>
          <p:cNvPr id="5" name="Picture 4">
            <a:extLst>
              <a:ext uri="{FF2B5EF4-FFF2-40B4-BE49-F238E27FC236}">
                <a16:creationId xmlns:a16="http://schemas.microsoft.com/office/drawing/2014/main" id="{747C946D-91D3-CFB5-B1D6-863237ADC545}"/>
              </a:ext>
            </a:extLst>
          </p:cNvPr>
          <p:cNvPicPr>
            <a:picLocks noChangeAspect="1"/>
          </p:cNvPicPr>
          <p:nvPr/>
        </p:nvPicPr>
        <p:blipFill>
          <a:blip r:embed="rId2"/>
          <a:stretch>
            <a:fillRect/>
          </a:stretch>
        </p:blipFill>
        <p:spPr>
          <a:xfrm>
            <a:off x="2829051" y="619440"/>
            <a:ext cx="5285672" cy="4314373"/>
          </a:xfrm>
          <a:prstGeom prst="rect">
            <a:avLst/>
          </a:prstGeom>
        </p:spPr>
      </p:pic>
    </p:spTree>
    <p:extLst>
      <p:ext uri="{BB962C8B-B14F-4D97-AF65-F5344CB8AC3E}">
        <p14:creationId xmlns:p14="http://schemas.microsoft.com/office/powerpoint/2010/main" val="69497651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A93D8C-0CAB-48F6-A83C-F7F92BA1A811}"/>
              </a:ext>
            </a:extLst>
          </p:cNvPr>
          <p:cNvSpPr>
            <a:spLocks noGrp="1"/>
          </p:cNvSpPr>
          <p:nvPr>
            <p:ph type="title"/>
          </p:nvPr>
        </p:nvSpPr>
        <p:spPr>
          <a:xfrm>
            <a:off x="242588" y="10555"/>
            <a:ext cx="3597716" cy="388889"/>
          </a:xfrm>
        </p:spPr>
        <p:txBody>
          <a:bodyPr/>
          <a:lstStyle/>
          <a:p>
            <a:r>
              <a:rPr lang="en-US" dirty="0">
                <a:solidFill>
                  <a:schemeClr val="bg1">
                    <a:lumMod val="20000"/>
                    <a:lumOff val="80000"/>
                  </a:schemeClr>
                </a:solidFill>
              </a:rPr>
              <a:t>Data virtualization as a concept</a:t>
            </a:r>
          </a:p>
        </p:txBody>
      </p:sp>
      <p:sp>
        <p:nvSpPr>
          <p:cNvPr id="3" name="Content Placeholder 2">
            <a:extLst>
              <a:ext uri="{FF2B5EF4-FFF2-40B4-BE49-F238E27FC236}">
                <a16:creationId xmlns:a16="http://schemas.microsoft.com/office/drawing/2014/main" id="{6F8A3E47-5741-4B0A-B954-A3FCE770BD2B}"/>
              </a:ext>
            </a:extLst>
          </p:cNvPr>
          <p:cNvSpPr>
            <a:spLocks noGrp="1"/>
          </p:cNvSpPr>
          <p:nvPr>
            <p:ph idx="1"/>
          </p:nvPr>
        </p:nvSpPr>
        <p:spPr/>
        <p:txBody>
          <a:bodyPr/>
          <a:lstStyle/>
          <a:p>
            <a:pPr marL="285750" indent="-285750">
              <a:buFont typeface="Arial" panose="020B0604020202020204" pitchFamily="34" charset="0"/>
              <a:buChar char="•"/>
            </a:pPr>
            <a:r>
              <a:rPr lang="en-US" dirty="0"/>
              <a:t>data stays in it’s original place</a:t>
            </a:r>
          </a:p>
          <a:p>
            <a:pPr marL="628650" lvl="1" indent="-285750">
              <a:buFont typeface="Arial" panose="020B0604020202020204" pitchFamily="34" charset="0"/>
              <a:buChar char="•"/>
            </a:pPr>
            <a:r>
              <a:rPr lang="en-US" dirty="0" err="1"/>
              <a:t>sql</a:t>
            </a:r>
            <a:r>
              <a:rPr lang="en-US" dirty="0"/>
              <a:t> server</a:t>
            </a:r>
          </a:p>
          <a:p>
            <a:pPr marL="628650" lvl="1" indent="-285750">
              <a:buFont typeface="Arial" panose="020B0604020202020204" pitchFamily="34" charset="0"/>
              <a:buChar char="•"/>
            </a:pPr>
            <a:r>
              <a:rPr lang="en-US" dirty="0"/>
              <a:t>azure blob storage</a:t>
            </a:r>
          </a:p>
          <a:p>
            <a:pPr marL="628650" lvl="1" indent="-285750">
              <a:buFont typeface="Arial" panose="020B0604020202020204" pitchFamily="34" charset="0"/>
              <a:buChar char="•"/>
            </a:pPr>
            <a:r>
              <a:rPr lang="en-US" dirty="0"/>
              <a:t>azure data lake storage gen 2</a:t>
            </a:r>
          </a:p>
          <a:p>
            <a:pPr marL="285750" indent="-285750">
              <a:buFont typeface="Arial" panose="020B0604020202020204" pitchFamily="34" charset="0"/>
              <a:buChar char="•"/>
            </a:pPr>
            <a:r>
              <a:rPr lang="en-US" dirty="0"/>
              <a:t>metadata repository is over the data where it is</a:t>
            </a:r>
          </a:p>
          <a:p>
            <a:pPr marL="285750" indent="-285750">
              <a:buFont typeface="Arial" panose="020B0604020202020204" pitchFamily="34" charset="0"/>
              <a:buChar char="•"/>
            </a:pPr>
            <a:r>
              <a:rPr lang="en-US" dirty="0"/>
              <a:t>data can then be queried and joined in a single location</a:t>
            </a:r>
          </a:p>
          <a:p>
            <a:pPr marL="628650" lvl="1" indent="-285750">
              <a:buFont typeface="Arial" panose="020B0604020202020204" pitchFamily="34" charset="0"/>
              <a:buChar char="•"/>
            </a:pPr>
            <a:r>
              <a:rPr lang="en-US" dirty="0"/>
              <a:t>spark </a:t>
            </a:r>
            <a:r>
              <a:rPr lang="en-US" dirty="0" err="1"/>
              <a:t>sql</a:t>
            </a:r>
            <a:endParaRPr lang="en-US" dirty="0"/>
          </a:p>
          <a:p>
            <a:pPr marL="628650" lvl="1" indent="-285750">
              <a:buFont typeface="Arial" panose="020B0604020202020204" pitchFamily="34" charset="0"/>
              <a:buChar char="•"/>
            </a:pPr>
            <a:r>
              <a:rPr lang="en-US" dirty="0" err="1"/>
              <a:t>polybase</a:t>
            </a:r>
            <a:endParaRPr lang="en-US" dirty="0"/>
          </a:p>
          <a:p>
            <a:pPr marL="628650" lvl="1" indent="-285750">
              <a:buFont typeface="Arial" panose="020B0604020202020204" pitchFamily="34" charset="0"/>
              <a:buChar char="•"/>
            </a:pPr>
            <a:r>
              <a:rPr lang="en-US" dirty="0"/>
              <a:t>hive</a:t>
            </a:r>
          </a:p>
          <a:p>
            <a:pPr marL="628650" lvl="1" indent="-285750">
              <a:buFont typeface="Arial" panose="020B0604020202020204" pitchFamily="34" charset="0"/>
              <a:buChar char="•"/>
            </a:pPr>
            <a:r>
              <a:rPr lang="en-US" dirty="0"/>
              <a:t>power bi</a:t>
            </a:r>
          </a:p>
          <a:p>
            <a:pPr marL="628650" lvl="1" indent="-285750">
              <a:buFont typeface="Arial" panose="020B0604020202020204" pitchFamily="34" charset="0"/>
              <a:buChar char="•"/>
            </a:pPr>
            <a:r>
              <a:rPr lang="en-US" dirty="0" err="1"/>
              <a:t>sql</a:t>
            </a:r>
            <a:r>
              <a:rPr lang="en-US" dirty="0"/>
              <a:t> server big data clusters</a:t>
            </a:r>
          </a:p>
        </p:txBody>
      </p:sp>
      <p:sp>
        <p:nvSpPr>
          <p:cNvPr id="4" name="Rectangle 3">
            <a:extLst>
              <a:ext uri="{FF2B5EF4-FFF2-40B4-BE49-F238E27FC236}">
                <a16:creationId xmlns:a16="http://schemas.microsoft.com/office/drawing/2014/main" id="{2D48A055-C557-4FE9-991D-B86A3A6C05B5}"/>
              </a:ext>
            </a:extLst>
          </p:cNvPr>
          <p:cNvSpPr/>
          <p:nvPr/>
        </p:nvSpPr>
        <p:spPr>
          <a:xfrm>
            <a:off x="7904793" y="4522573"/>
            <a:ext cx="1108577" cy="451904"/>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2247745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A1D1B-C20A-8E03-7718-6E6EFA3C386C}"/>
              </a:ext>
            </a:extLst>
          </p:cNvPr>
          <p:cNvSpPr>
            <a:spLocks noGrp="1"/>
          </p:cNvSpPr>
          <p:nvPr>
            <p:ph type="title"/>
          </p:nvPr>
        </p:nvSpPr>
        <p:spPr>
          <a:xfrm>
            <a:off x="242588" y="10555"/>
            <a:ext cx="5327356" cy="388889"/>
          </a:xfrm>
        </p:spPr>
        <p:txBody>
          <a:bodyPr/>
          <a:lstStyle/>
          <a:p>
            <a:r>
              <a:rPr lang="en-US" dirty="0">
                <a:solidFill>
                  <a:schemeClr val="bg1">
                    <a:lumMod val="20000"/>
                    <a:lumOff val="80000"/>
                  </a:schemeClr>
                </a:solidFill>
              </a:rPr>
              <a:t>Demo:  Data virtualization, T-SQL, Parquet Files</a:t>
            </a:r>
          </a:p>
        </p:txBody>
      </p:sp>
      <p:sp>
        <p:nvSpPr>
          <p:cNvPr id="3" name="Content Placeholder 2">
            <a:extLst>
              <a:ext uri="{FF2B5EF4-FFF2-40B4-BE49-F238E27FC236}">
                <a16:creationId xmlns:a16="http://schemas.microsoft.com/office/drawing/2014/main" id="{3E144409-9BC2-7AD3-E53C-E932605070DC}"/>
              </a:ext>
            </a:extLst>
          </p:cNvPr>
          <p:cNvSpPr>
            <a:spLocks noGrp="1"/>
          </p:cNvSpPr>
          <p:nvPr>
            <p:ph idx="1"/>
          </p:nvPr>
        </p:nvSpPr>
        <p:spPr>
          <a:xfrm>
            <a:off x="242587" y="564487"/>
            <a:ext cx="8503920" cy="4277228"/>
          </a:xfrm>
        </p:spPr>
        <p:txBody>
          <a:bodyPr/>
          <a:lstStyle/>
          <a:p>
            <a:endParaRPr lang="en-US" dirty="0"/>
          </a:p>
        </p:txBody>
      </p:sp>
    </p:spTree>
    <p:extLst>
      <p:ext uri="{BB962C8B-B14F-4D97-AF65-F5344CB8AC3E}">
        <p14:creationId xmlns:p14="http://schemas.microsoft.com/office/powerpoint/2010/main" val="23913698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a:extLst>
              <a:ext uri="{FF2B5EF4-FFF2-40B4-BE49-F238E27FC236}">
                <a16:creationId xmlns:a16="http://schemas.microsoft.com/office/drawing/2014/main" id="{0C064735-8B3D-9196-DE0B-E9492C18B84E}"/>
              </a:ext>
            </a:extLst>
          </p:cNvPr>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t="3981" b="3981"/>
          <a:stretch>
            <a:fillRect/>
          </a:stretch>
        </p:blipFill>
        <p:spPr/>
      </p:pic>
      <p:sp>
        <p:nvSpPr>
          <p:cNvPr id="3" name="Title 2">
            <a:extLst>
              <a:ext uri="{FF2B5EF4-FFF2-40B4-BE49-F238E27FC236}">
                <a16:creationId xmlns:a16="http://schemas.microsoft.com/office/drawing/2014/main" id="{62F43B81-7F9F-FD3E-4852-591C9A01498F}"/>
              </a:ext>
            </a:extLst>
          </p:cNvPr>
          <p:cNvSpPr>
            <a:spLocks noGrp="1"/>
          </p:cNvSpPr>
          <p:nvPr>
            <p:ph type="title"/>
          </p:nvPr>
        </p:nvSpPr>
        <p:spPr/>
        <p:txBody>
          <a:bodyPr/>
          <a:lstStyle/>
          <a:p>
            <a:r>
              <a:rPr lang="en-US" dirty="0"/>
              <a:t>Kevin Feasel</a:t>
            </a:r>
          </a:p>
        </p:txBody>
      </p:sp>
      <p:sp>
        <p:nvSpPr>
          <p:cNvPr id="4" name="Text Placeholder 3">
            <a:extLst>
              <a:ext uri="{FF2B5EF4-FFF2-40B4-BE49-F238E27FC236}">
                <a16:creationId xmlns:a16="http://schemas.microsoft.com/office/drawing/2014/main" id="{5D737B87-9083-89AA-6E1C-FB34C3226F1C}"/>
              </a:ext>
            </a:extLst>
          </p:cNvPr>
          <p:cNvSpPr>
            <a:spLocks noGrp="1"/>
          </p:cNvSpPr>
          <p:nvPr>
            <p:ph type="body" sz="quarter" idx="11"/>
          </p:nvPr>
        </p:nvSpPr>
        <p:spPr/>
        <p:txBody>
          <a:bodyPr/>
          <a:lstStyle/>
          <a:p>
            <a:r>
              <a:rPr lang="en-US" dirty="0"/>
              <a:t>Data &amp; AI Specialist</a:t>
            </a:r>
          </a:p>
          <a:p>
            <a:r>
              <a:rPr lang="en-US" dirty="0" err="1"/>
              <a:t>Solliance</a:t>
            </a:r>
            <a:endParaRPr lang="en-US" dirty="0"/>
          </a:p>
        </p:txBody>
      </p:sp>
      <p:sp>
        <p:nvSpPr>
          <p:cNvPr id="5" name="Text Placeholder 4">
            <a:extLst>
              <a:ext uri="{FF2B5EF4-FFF2-40B4-BE49-F238E27FC236}">
                <a16:creationId xmlns:a16="http://schemas.microsoft.com/office/drawing/2014/main" id="{6FBCDAFF-D389-7364-28AB-3AB773CDC7FC}"/>
              </a:ext>
            </a:extLst>
          </p:cNvPr>
          <p:cNvSpPr>
            <a:spLocks noGrp="1"/>
          </p:cNvSpPr>
          <p:nvPr>
            <p:ph type="body" sz="quarter" idx="12"/>
          </p:nvPr>
        </p:nvSpPr>
        <p:spPr/>
        <p:txBody>
          <a:bodyPr/>
          <a:lstStyle/>
          <a:p>
            <a:r>
              <a:rPr lang="en-US" dirty="0">
                <a:hlinkClick r:id="rId3"/>
              </a:rPr>
              <a:t>https://curatedsql.com</a:t>
            </a:r>
            <a:endParaRPr lang="en-US" dirty="0"/>
          </a:p>
          <a:p>
            <a:r>
              <a:rPr lang="en-US" dirty="0"/>
              <a:t>@feaselkl</a:t>
            </a:r>
          </a:p>
        </p:txBody>
      </p:sp>
      <p:sp>
        <p:nvSpPr>
          <p:cNvPr id="6" name="Text Placeholder 5">
            <a:extLst>
              <a:ext uri="{FF2B5EF4-FFF2-40B4-BE49-F238E27FC236}">
                <a16:creationId xmlns:a16="http://schemas.microsoft.com/office/drawing/2014/main" id="{ADB1F4C2-EE13-6018-F09B-E280F01B46C8}"/>
              </a:ext>
            </a:extLst>
          </p:cNvPr>
          <p:cNvSpPr>
            <a:spLocks noGrp="1"/>
          </p:cNvSpPr>
          <p:nvPr>
            <p:ph type="body" sz="quarter" idx="15"/>
          </p:nvPr>
        </p:nvSpPr>
        <p:spPr/>
        <p:txBody>
          <a:bodyPr/>
          <a:lstStyle/>
          <a:p>
            <a:endParaRPr lang="en-US" dirty="0"/>
          </a:p>
        </p:txBody>
      </p:sp>
      <p:sp>
        <p:nvSpPr>
          <p:cNvPr id="7" name="Text Placeholder 6">
            <a:extLst>
              <a:ext uri="{FF2B5EF4-FFF2-40B4-BE49-F238E27FC236}">
                <a16:creationId xmlns:a16="http://schemas.microsoft.com/office/drawing/2014/main" id="{0BEA03A1-AF0D-72C9-9A34-B862B33A1BCA}"/>
              </a:ext>
            </a:extLst>
          </p:cNvPr>
          <p:cNvSpPr>
            <a:spLocks noGrp="1"/>
          </p:cNvSpPr>
          <p:nvPr>
            <p:ph type="body" sz="quarter" idx="16"/>
          </p:nvPr>
        </p:nvSpPr>
        <p:spPr/>
        <p:txBody>
          <a:bodyPr/>
          <a:lstStyle/>
          <a:p>
            <a:r>
              <a:rPr lang="en-US" dirty="0"/>
              <a:t>Data Platform MVP</a:t>
            </a:r>
          </a:p>
          <a:p>
            <a:r>
              <a:rPr lang="en-US" dirty="0"/>
              <a:t>President, </a:t>
            </a:r>
            <a:r>
              <a:rPr lang="en-US" dirty="0" err="1"/>
              <a:t>TriPASS</a:t>
            </a:r>
            <a:endParaRPr lang="en-US" dirty="0"/>
          </a:p>
          <a:p>
            <a:endParaRPr lang="en-US" dirty="0"/>
          </a:p>
          <a:p>
            <a:endParaRPr lang="en-US" dirty="0"/>
          </a:p>
        </p:txBody>
      </p:sp>
      <p:pic>
        <p:nvPicPr>
          <p:cNvPr id="10" name="Picture 2">
            <a:extLst>
              <a:ext uri="{FF2B5EF4-FFF2-40B4-BE49-F238E27FC236}">
                <a16:creationId xmlns:a16="http://schemas.microsoft.com/office/drawing/2014/main" id="{E31B5D44-9039-D13D-D22A-01E661E3D4E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36354" y="2005873"/>
            <a:ext cx="2028526" cy="290137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a:extLst>
              <a:ext uri="{FF2B5EF4-FFF2-40B4-BE49-F238E27FC236}">
                <a16:creationId xmlns:a16="http://schemas.microsoft.com/office/drawing/2014/main" id="{C9FF588E-3AB5-9FF2-38B3-D0B689000FB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51943" y="2005872"/>
            <a:ext cx="2035881" cy="29013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59421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6B566-8516-4F96-88F1-DB559E08B22D}"/>
              </a:ext>
            </a:extLst>
          </p:cNvPr>
          <p:cNvSpPr>
            <a:spLocks noGrp="1"/>
          </p:cNvSpPr>
          <p:nvPr>
            <p:ph type="title"/>
          </p:nvPr>
        </p:nvSpPr>
        <p:spPr>
          <a:xfrm>
            <a:off x="242588" y="10555"/>
            <a:ext cx="3575338" cy="388889"/>
          </a:xfrm>
        </p:spPr>
        <p:txBody>
          <a:bodyPr/>
          <a:lstStyle/>
          <a:p>
            <a:r>
              <a:rPr lang="en-US" dirty="0">
                <a:solidFill>
                  <a:schemeClr val="bg2"/>
                </a:solidFill>
              </a:rPr>
              <a:t>DEMO: A Brief History of Spark</a:t>
            </a:r>
          </a:p>
        </p:txBody>
      </p:sp>
      <p:sp>
        <p:nvSpPr>
          <p:cNvPr id="3" name="Content Placeholder 2">
            <a:extLst>
              <a:ext uri="{FF2B5EF4-FFF2-40B4-BE49-F238E27FC236}">
                <a16:creationId xmlns:a16="http://schemas.microsoft.com/office/drawing/2014/main" id="{2CC45A73-58B1-4170-BABF-BD2FFA387C42}"/>
              </a:ext>
            </a:extLst>
          </p:cNvPr>
          <p:cNvSpPr>
            <a:spLocks noGrp="1"/>
          </p:cNvSpPr>
          <p:nvPr>
            <p:ph idx="1"/>
          </p:nvPr>
        </p:nvSpPr>
        <p:spPr/>
        <p:txBody>
          <a:bodyPr/>
          <a:lstStyle/>
          <a:p>
            <a:pPr marL="285750" indent="-285750">
              <a:buFont typeface="Arial" panose="020B0604020202020204" pitchFamily="34" charset="0"/>
              <a:buChar char="•"/>
            </a:pPr>
            <a:r>
              <a:rPr lang="en-US" dirty="0"/>
              <a:t>Hadoop</a:t>
            </a:r>
          </a:p>
          <a:p>
            <a:pPr marL="285750" indent="-285750">
              <a:buFont typeface="Arial" panose="020B0604020202020204" pitchFamily="34" charset="0"/>
              <a:buChar char="•"/>
            </a:pPr>
            <a:r>
              <a:rPr lang="en-US" dirty="0"/>
              <a:t>HDFS</a:t>
            </a:r>
          </a:p>
          <a:p>
            <a:pPr marL="285750" indent="-285750">
              <a:buFont typeface="Arial" panose="020B0604020202020204" pitchFamily="34" charset="0"/>
              <a:buChar char="•"/>
            </a:pPr>
            <a:r>
              <a:rPr lang="en-US" dirty="0"/>
              <a:t>Spark</a:t>
            </a:r>
          </a:p>
        </p:txBody>
      </p:sp>
      <p:sp>
        <p:nvSpPr>
          <p:cNvPr id="4" name="Rectangle 3">
            <a:extLst>
              <a:ext uri="{FF2B5EF4-FFF2-40B4-BE49-F238E27FC236}">
                <a16:creationId xmlns:a16="http://schemas.microsoft.com/office/drawing/2014/main" id="{99BD7D92-0D76-4DD1-8A89-0D76D64DDA19}"/>
              </a:ext>
            </a:extLst>
          </p:cNvPr>
          <p:cNvSpPr/>
          <p:nvPr/>
        </p:nvSpPr>
        <p:spPr>
          <a:xfrm>
            <a:off x="7904793" y="4522573"/>
            <a:ext cx="1108577" cy="451904"/>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73248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6B566-8516-4F96-88F1-DB559E08B22D}"/>
              </a:ext>
            </a:extLst>
          </p:cNvPr>
          <p:cNvSpPr>
            <a:spLocks noGrp="1"/>
          </p:cNvSpPr>
          <p:nvPr>
            <p:ph type="title"/>
          </p:nvPr>
        </p:nvSpPr>
        <p:spPr>
          <a:xfrm>
            <a:off x="242588" y="10555"/>
            <a:ext cx="4944943" cy="388889"/>
          </a:xfrm>
        </p:spPr>
        <p:txBody>
          <a:bodyPr/>
          <a:lstStyle/>
          <a:p>
            <a:r>
              <a:rPr lang="en-US" dirty="0">
                <a:solidFill>
                  <a:schemeClr val="bg2"/>
                </a:solidFill>
              </a:rPr>
              <a:t>Deciding the correct location for data marts</a:t>
            </a:r>
          </a:p>
        </p:txBody>
      </p:sp>
      <p:graphicFrame>
        <p:nvGraphicFramePr>
          <p:cNvPr id="5" name="Table 5">
            <a:extLst>
              <a:ext uri="{FF2B5EF4-FFF2-40B4-BE49-F238E27FC236}">
                <a16:creationId xmlns:a16="http://schemas.microsoft.com/office/drawing/2014/main" id="{B67B7F7C-6AC8-4356-8F4F-9494D9452ED0}"/>
              </a:ext>
            </a:extLst>
          </p:cNvPr>
          <p:cNvGraphicFramePr>
            <a:graphicFrameLocks noGrp="1"/>
          </p:cNvGraphicFramePr>
          <p:nvPr>
            <p:extLst>
              <p:ext uri="{D42A27DB-BD31-4B8C-83A1-F6EECF244321}">
                <p14:modId xmlns:p14="http://schemas.microsoft.com/office/powerpoint/2010/main" val="144859671"/>
              </p:ext>
            </p:extLst>
          </p:nvPr>
        </p:nvGraphicFramePr>
        <p:xfrm>
          <a:off x="132806" y="428715"/>
          <a:ext cx="8962210" cy="3836308"/>
        </p:xfrm>
        <a:graphic>
          <a:graphicData uri="http://schemas.openxmlformats.org/drawingml/2006/table">
            <a:tbl>
              <a:tblPr firstRow="1" bandRow="1">
                <a:tableStyleId>{5C22544A-7EE6-4342-B048-85BDC9FD1C3A}</a:tableStyleId>
              </a:tblPr>
              <a:tblGrid>
                <a:gridCol w="1792442">
                  <a:extLst>
                    <a:ext uri="{9D8B030D-6E8A-4147-A177-3AD203B41FA5}">
                      <a16:colId xmlns:a16="http://schemas.microsoft.com/office/drawing/2014/main" val="2363395414"/>
                    </a:ext>
                  </a:extLst>
                </a:gridCol>
                <a:gridCol w="1792442">
                  <a:extLst>
                    <a:ext uri="{9D8B030D-6E8A-4147-A177-3AD203B41FA5}">
                      <a16:colId xmlns:a16="http://schemas.microsoft.com/office/drawing/2014/main" val="3296047593"/>
                    </a:ext>
                  </a:extLst>
                </a:gridCol>
                <a:gridCol w="1792442">
                  <a:extLst>
                    <a:ext uri="{9D8B030D-6E8A-4147-A177-3AD203B41FA5}">
                      <a16:colId xmlns:a16="http://schemas.microsoft.com/office/drawing/2014/main" val="100041853"/>
                    </a:ext>
                  </a:extLst>
                </a:gridCol>
                <a:gridCol w="1792442">
                  <a:extLst>
                    <a:ext uri="{9D8B030D-6E8A-4147-A177-3AD203B41FA5}">
                      <a16:colId xmlns:a16="http://schemas.microsoft.com/office/drawing/2014/main" val="778824684"/>
                    </a:ext>
                  </a:extLst>
                </a:gridCol>
                <a:gridCol w="1792442">
                  <a:extLst>
                    <a:ext uri="{9D8B030D-6E8A-4147-A177-3AD203B41FA5}">
                      <a16:colId xmlns:a16="http://schemas.microsoft.com/office/drawing/2014/main" val="57590030"/>
                    </a:ext>
                  </a:extLst>
                </a:gridCol>
              </a:tblGrid>
              <a:tr h="818788">
                <a:tc>
                  <a:txBody>
                    <a:bodyPr/>
                    <a:lstStyle/>
                    <a:p>
                      <a:r>
                        <a:rPr lang="en-US" sz="1600" dirty="0">
                          <a:solidFill>
                            <a:schemeClr val="bg1">
                              <a:lumMod val="20000"/>
                              <a:lumOff val="80000"/>
                            </a:schemeClr>
                          </a:solidFill>
                        </a:rPr>
                        <a:t>Spark Tables</a:t>
                      </a:r>
                    </a:p>
                  </a:txBody>
                  <a:tcPr/>
                </a:tc>
                <a:tc>
                  <a:txBody>
                    <a:bodyPr/>
                    <a:lstStyle/>
                    <a:p>
                      <a:r>
                        <a:rPr lang="en-US" sz="1600" dirty="0">
                          <a:solidFill>
                            <a:schemeClr val="bg1">
                              <a:lumMod val="20000"/>
                              <a:lumOff val="80000"/>
                            </a:schemeClr>
                          </a:solidFill>
                        </a:rPr>
                        <a:t>Dedicated SQL Pools</a:t>
                      </a:r>
                    </a:p>
                  </a:txBody>
                  <a:tcPr/>
                </a:tc>
                <a:tc>
                  <a:txBody>
                    <a:bodyPr/>
                    <a:lstStyle/>
                    <a:p>
                      <a:r>
                        <a:rPr lang="en-US" sz="1600" dirty="0">
                          <a:solidFill>
                            <a:schemeClr val="bg1">
                              <a:lumMod val="20000"/>
                              <a:lumOff val="80000"/>
                            </a:schemeClr>
                          </a:solidFill>
                        </a:rPr>
                        <a:t>Azure SQL DB Hyperscale</a:t>
                      </a:r>
                    </a:p>
                  </a:txBody>
                  <a:tcPr/>
                </a:tc>
                <a:tc>
                  <a:txBody>
                    <a:bodyPr/>
                    <a:lstStyle/>
                    <a:p>
                      <a:r>
                        <a:rPr lang="en-US" sz="1600" dirty="0">
                          <a:solidFill>
                            <a:schemeClr val="bg1">
                              <a:lumMod val="20000"/>
                              <a:lumOff val="80000"/>
                            </a:schemeClr>
                          </a:solidFill>
                        </a:rPr>
                        <a:t>Azure SQL DB MI</a:t>
                      </a:r>
                    </a:p>
                  </a:txBody>
                  <a:tcPr/>
                </a:tc>
                <a:tc>
                  <a:txBody>
                    <a:bodyPr/>
                    <a:lstStyle/>
                    <a:p>
                      <a:r>
                        <a:rPr lang="en-US" sz="1600" dirty="0">
                          <a:solidFill>
                            <a:schemeClr val="bg1">
                              <a:lumMod val="20000"/>
                              <a:lumOff val="80000"/>
                            </a:schemeClr>
                          </a:solidFill>
                        </a:rPr>
                        <a:t>Regular Azure SQL DB</a:t>
                      </a:r>
                    </a:p>
                  </a:txBody>
                  <a:tcPr/>
                </a:tc>
                <a:extLst>
                  <a:ext uri="{0D108BD9-81ED-4DB2-BD59-A6C34878D82A}">
                    <a16:rowId xmlns:a16="http://schemas.microsoft.com/office/drawing/2014/main" val="721142843"/>
                  </a:ext>
                </a:extLst>
              </a:tr>
              <a:tr h="1118595">
                <a:tc>
                  <a:txBody>
                    <a:bodyPr/>
                    <a:lstStyle/>
                    <a:p>
                      <a:pPr marL="285750" indent="-285750">
                        <a:buFont typeface="Arial" panose="020B0604020202020204" pitchFamily="34" charset="0"/>
                        <a:buChar char="•"/>
                      </a:pPr>
                      <a:r>
                        <a:rPr lang="en-US" sz="1600" dirty="0"/>
                        <a:t>Great for Power BI refreshes for direct import</a:t>
                      </a:r>
                    </a:p>
                    <a:p>
                      <a:pPr marL="285750" indent="-285750">
                        <a:buFont typeface="Arial" panose="020B0604020202020204" pitchFamily="34" charset="0"/>
                        <a:buChar char="•"/>
                      </a:pPr>
                      <a:r>
                        <a:rPr lang="en-US" sz="1600" dirty="0"/>
                        <a:t>Good performance for querying</a:t>
                      </a:r>
                    </a:p>
                    <a:p>
                      <a:pPr marL="285750" indent="-285750">
                        <a:buFont typeface="Arial" panose="020B0604020202020204" pitchFamily="34" charset="0"/>
                        <a:buChar char="•"/>
                      </a:pPr>
                      <a:r>
                        <a:rPr lang="en-US" sz="1600" dirty="0"/>
                        <a:t>Really cheap</a:t>
                      </a:r>
                    </a:p>
                  </a:txBody>
                  <a:tcPr/>
                </a:tc>
                <a:tc>
                  <a:txBody>
                    <a:bodyPr/>
                    <a:lstStyle/>
                    <a:p>
                      <a:pPr marL="285750" indent="-285750">
                        <a:buFont typeface="Arial" panose="020B0604020202020204" pitchFamily="34" charset="0"/>
                        <a:buChar char="•"/>
                      </a:pPr>
                      <a:r>
                        <a:rPr lang="en-US" sz="1600" dirty="0"/>
                        <a:t>Most expensive option</a:t>
                      </a:r>
                    </a:p>
                    <a:p>
                      <a:pPr marL="285750" indent="-285750">
                        <a:buFont typeface="Arial" panose="020B0604020202020204" pitchFamily="34" charset="0"/>
                        <a:buChar char="•"/>
                      </a:pPr>
                      <a:r>
                        <a:rPr lang="en-US" sz="1600" dirty="0"/>
                        <a:t>Great for very large data, partitioned data that needs to be very fast</a:t>
                      </a:r>
                    </a:p>
                    <a:p>
                      <a:pPr marL="285750" indent="-285750">
                        <a:buFont typeface="Arial" panose="020B0604020202020204" pitchFamily="34" charset="0"/>
                        <a:buChar char="•"/>
                      </a:pPr>
                      <a:r>
                        <a:rPr lang="en-US" sz="1600" dirty="0" err="1"/>
                        <a:t>Pausable</a:t>
                      </a:r>
                      <a:r>
                        <a:rPr lang="en-US" sz="1600" dirty="0"/>
                        <a:t> compute to save expenses</a:t>
                      </a:r>
                    </a:p>
                  </a:txBody>
                  <a:tcPr/>
                </a:tc>
                <a:tc>
                  <a:txBody>
                    <a:bodyPr/>
                    <a:lstStyle/>
                    <a:p>
                      <a:pPr marL="285750" indent="-285750">
                        <a:buFont typeface="Arial" panose="020B0604020202020204" pitchFamily="34" charset="0"/>
                        <a:buChar char="•"/>
                      </a:pPr>
                      <a:r>
                        <a:rPr lang="en-US" sz="1600" dirty="0"/>
                        <a:t>Great for large databases that have a lot of data to load and have log contention</a:t>
                      </a:r>
                    </a:p>
                    <a:p>
                      <a:pPr marL="285750" indent="-285750">
                        <a:buFont typeface="Arial" panose="020B0604020202020204" pitchFamily="34" charset="0"/>
                        <a:buChar char="•"/>
                      </a:pPr>
                      <a:r>
                        <a:rPr lang="en-US" sz="1600" dirty="0"/>
                        <a:t>Cheaper than Dedicated SQL Pools</a:t>
                      </a:r>
                    </a:p>
                    <a:p>
                      <a:pPr marL="285750" indent="-285750">
                        <a:buFont typeface="Arial" panose="020B0604020202020204" pitchFamily="34" charset="0"/>
                        <a:buChar char="•"/>
                      </a:pPr>
                      <a:r>
                        <a:rPr lang="en-US" sz="1600" dirty="0"/>
                        <a:t>Same interface as Azure SQL DB</a:t>
                      </a:r>
                    </a:p>
                  </a:txBody>
                  <a:tcPr/>
                </a:tc>
                <a:tc>
                  <a:txBody>
                    <a:bodyPr/>
                    <a:lstStyle/>
                    <a:p>
                      <a:pPr marL="285750" indent="-285750">
                        <a:buFont typeface="Arial" panose="020B0604020202020204" pitchFamily="34" charset="0"/>
                        <a:buChar char="•"/>
                      </a:pPr>
                      <a:r>
                        <a:rPr lang="en-US" sz="1600" dirty="0"/>
                        <a:t>Good if you still need SSIS, SQL Server Agent, Cross-database queries, Linked Servers, etc.</a:t>
                      </a:r>
                    </a:p>
                  </a:txBody>
                  <a:tcPr/>
                </a:tc>
                <a:tc>
                  <a:txBody>
                    <a:bodyPr/>
                    <a:lstStyle/>
                    <a:p>
                      <a:pPr marL="285750" indent="-285750">
                        <a:buFont typeface="Arial" panose="020B0604020202020204" pitchFamily="34" charset="0"/>
                        <a:buChar char="•"/>
                      </a:pPr>
                      <a:r>
                        <a:rPr lang="en-US" sz="1600" dirty="0"/>
                        <a:t>Good for small, medium data marts</a:t>
                      </a:r>
                    </a:p>
                    <a:p>
                      <a:pPr marL="285750" indent="-285750">
                        <a:buFont typeface="Arial" panose="020B0604020202020204" pitchFamily="34" charset="0"/>
                        <a:buChar char="•"/>
                      </a:pPr>
                      <a:r>
                        <a:rPr lang="en-US" sz="1600" dirty="0"/>
                        <a:t>Can be cheap or expensive</a:t>
                      </a:r>
                    </a:p>
                    <a:p>
                      <a:pPr marL="285750" indent="-285750">
                        <a:buFont typeface="Arial" panose="020B0604020202020204" pitchFamily="34" charset="0"/>
                        <a:buChar char="•"/>
                      </a:pPr>
                      <a:r>
                        <a:rPr lang="en-US" sz="1600" dirty="0"/>
                        <a:t>Cost can be more elastic</a:t>
                      </a:r>
                    </a:p>
                  </a:txBody>
                  <a:tcPr/>
                </a:tc>
                <a:extLst>
                  <a:ext uri="{0D108BD9-81ED-4DB2-BD59-A6C34878D82A}">
                    <a16:rowId xmlns:a16="http://schemas.microsoft.com/office/drawing/2014/main" val="2876219148"/>
                  </a:ext>
                </a:extLst>
              </a:tr>
            </a:tbl>
          </a:graphicData>
        </a:graphic>
      </p:graphicFrame>
      <p:sp>
        <p:nvSpPr>
          <p:cNvPr id="8" name="Rectangle 7">
            <a:extLst>
              <a:ext uri="{FF2B5EF4-FFF2-40B4-BE49-F238E27FC236}">
                <a16:creationId xmlns:a16="http://schemas.microsoft.com/office/drawing/2014/main" id="{EE690C8E-7EB6-4009-ABAC-F08AC41A8F02}"/>
              </a:ext>
            </a:extLst>
          </p:cNvPr>
          <p:cNvSpPr/>
          <p:nvPr/>
        </p:nvSpPr>
        <p:spPr>
          <a:xfrm>
            <a:off x="7904793" y="4522573"/>
            <a:ext cx="1108577" cy="451904"/>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295690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8D3B35-03B4-89D8-ECEE-FD9013DB2A0F}"/>
              </a:ext>
            </a:extLst>
          </p:cNvPr>
          <p:cNvSpPr>
            <a:spLocks noGrp="1"/>
          </p:cNvSpPr>
          <p:nvPr>
            <p:ph type="title"/>
          </p:nvPr>
        </p:nvSpPr>
        <p:spPr>
          <a:xfrm>
            <a:off x="242588" y="10555"/>
            <a:ext cx="6426118" cy="388889"/>
          </a:xfrm>
        </p:spPr>
        <p:txBody>
          <a:bodyPr/>
          <a:lstStyle/>
          <a:p>
            <a:r>
              <a:rPr lang="en-US" dirty="0">
                <a:solidFill>
                  <a:schemeClr val="bg1">
                    <a:lumMod val="20000"/>
                    <a:lumOff val="80000"/>
                  </a:schemeClr>
                </a:solidFill>
              </a:rPr>
              <a:t>The difference between orchestration and transformation</a:t>
            </a:r>
          </a:p>
        </p:txBody>
      </p:sp>
      <p:sp>
        <p:nvSpPr>
          <p:cNvPr id="3" name="Content Placeholder 2">
            <a:extLst>
              <a:ext uri="{FF2B5EF4-FFF2-40B4-BE49-F238E27FC236}">
                <a16:creationId xmlns:a16="http://schemas.microsoft.com/office/drawing/2014/main" id="{39595F7F-BBA5-EFC1-A72D-DD7CC26F73AB}"/>
              </a:ext>
            </a:extLst>
          </p:cNvPr>
          <p:cNvSpPr>
            <a:spLocks noGrp="1"/>
          </p:cNvSpPr>
          <p:nvPr>
            <p:ph idx="1"/>
          </p:nvPr>
        </p:nvSpPr>
        <p:spPr/>
        <p:txBody>
          <a:bodyPr/>
          <a:lstStyle/>
          <a:p>
            <a:pPr marL="285750" indent="-285750">
              <a:buFont typeface="Arial" panose="020B0604020202020204" pitchFamily="34" charset="0"/>
              <a:buChar char="•"/>
            </a:pPr>
            <a:r>
              <a:rPr lang="en-US" dirty="0"/>
              <a:t>Orchestration decides which work gets done first</a:t>
            </a:r>
          </a:p>
          <a:p>
            <a:pPr marL="628650" lvl="1" indent="-285750">
              <a:buFont typeface="Arial" panose="020B0604020202020204" pitchFamily="34" charset="0"/>
              <a:buChar char="•"/>
            </a:pPr>
            <a:r>
              <a:rPr lang="en-US" dirty="0"/>
              <a:t>This is better done in Azure Synapse Pipelines</a:t>
            </a:r>
          </a:p>
          <a:p>
            <a:pPr marL="285750" indent="-285750">
              <a:buFont typeface="Arial" panose="020B0604020202020204" pitchFamily="34" charset="0"/>
              <a:buChar char="•"/>
            </a:pPr>
            <a:r>
              <a:rPr lang="en-US" dirty="0"/>
              <a:t>Transformation is the actual work</a:t>
            </a:r>
          </a:p>
          <a:p>
            <a:pPr marL="628650" lvl="1" indent="-285750">
              <a:buFont typeface="Arial" panose="020B0604020202020204" pitchFamily="34" charset="0"/>
              <a:buChar char="•"/>
            </a:pPr>
            <a:r>
              <a:rPr lang="en-US" dirty="0"/>
              <a:t>This is better done in Azure Spark Notebooks</a:t>
            </a:r>
          </a:p>
        </p:txBody>
      </p:sp>
    </p:spTree>
    <p:extLst>
      <p:ext uri="{BB962C8B-B14F-4D97-AF65-F5344CB8AC3E}">
        <p14:creationId xmlns:p14="http://schemas.microsoft.com/office/powerpoint/2010/main" val="82073444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6B566-8516-4F96-88F1-DB559E08B22D}"/>
              </a:ext>
            </a:extLst>
          </p:cNvPr>
          <p:cNvSpPr>
            <a:spLocks noGrp="1"/>
          </p:cNvSpPr>
          <p:nvPr>
            <p:ph type="title"/>
          </p:nvPr>
        </p:nvSpPr>
        <p:spPr>
          <a:xfrm>
            <a:off x="242588" y="10555"/>
            <a:ext cx="3880999" cy="388889"/>
          </a:xfrm>
        </p:spPr>
        <p:txBody>
          <a:bodyPr/>
          <a:lstStyle/>
          <a:p>
            <a:r>
              <a:rPr lang="en-US" dirty="0">
                <a:solidFill>
                  <a:schemeClr val="bg2"/>
                </a:solidFill>
              </a:rPr>
              <a:t>Creating an orchestration pipeline</a:t>
            </a:r>
          </a:p>
        </p:txBody>
      </p:sp>
      <p:sp>
        <p:nvSpPr>
          <p:cNvPr id="11" name="Content Placeholder 2">
            <a:extLst>
              <a:ext uri="{FF2B5EF4-FFF2-40B4-BE49-F238E27FC236}">
                <a16:creationId xmlns:a16="http://schemas.microsoft.com/office/drawing/2014/main" id="{DDCD2969-F2C2-4D20-82CC-971C35B12D63}"/>
              </a:ext>
            </a:extLst>
          </p:cNvPr>
          <p:cNvSpPr>
            <a:spLocks noGrp="1"/>
          </p:cNvSpPr>
          <p:nvPr>
            <p:ph idx="1"/>
          </p:nvPr>
        </p:nvSpPr>
        <p:spPr>
          <a:xfrm>
            <a:off x="242587" y="564487"/>
            <a:ext cx="3545642" cy="3297882"/>
          </a:xfrm>
        </p:spPr>
        <p:txBody>
          <a:bodyPr/>
          <a:lstStyle/>
          <a:p>
            <a:pPr marL="285750" indent="-285750">
              <a:buFont typeface="Arial" panose="020B0604020202020204" pitchFamily="34" charset="0"/>
              <a:buChar char="•"/>
            </a:pPr>
            <a:r>
              <a:rPr lang="en-US" dirty="0"/>
              <a:t>Use pipelines (or ADF) for orchestration, not for real work</a:t>
            </a:r>
          </a:p>
          <a:p>
            <a:pPr marL="285750" indent="-285750">
              <a:buFont typeface="Arial" panose="020B0604020202020204" pitchFamily="34" charset="0"/>
              <a:buChar char="•"/>
            </a:pPr>
            <a:r>
              <a:rPr lang="en-US" dirty="0"/>
              <a:t>Do the real work in notebooks</a:t>
            </a:r>
          </a:p>
          <a:p>
            <a:pPr marL="285750" indent="-285750">
              <a:buFont typeface="Arial" panose="020B0604020202020204" pitchFamily="34" charset="0"/>
              <a:buChar char="•"/>
            </a:pPr>
            <a:r>
              <a:rPr lang="en-US" dirty="0"/>
              <a:t>Much easier to troubleshoot and debug and support</a:t>
            </a:r>
          </a:p>
          <a:p>
            <a:pPr marL="285750" indent="-285750">
              <a:buFont typeface="Arial" panose="020B0604020202020204" pitchFamily="34" charset="0"/>
              <a:buChar char="•"/>
            </a:pPr>
            <a:r>
              <a:rPr lang="en-US" dirty="0"/>
              <a:t>Keeps the pipelines as simple as possible</a:t>
            </a:r>
          </a:p>
        </p:txBody>
      </p:sp>
      <p:sp>
        <p:nvSpPr>
          <p:cNvPr id="4" name="Rectangle 3">
            <a:extLst>
              <a:ext uri="{FF2B5EF4-FFF2-40B4-BE49-F238E27FC236}">
                <a16:creationId xmlns:a16="http://schemas.microsoft.com/office/drawing/2014/main" id="{3B6F92AC-1384-4698-A0B6-21E423FBDE26}"/>
              </a:ext>
            </a:extLst>
          </p:cNvPr>
          <p:cNvSpPr/>
          <p:nvPr/>
        </p:nvSpPr>
        <p:spPr>
          <a:xfrm>
            <a:off x="7904793" y="4522573"/>
            <a:ext cx="1108577" cy="451904"/>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5BB2CB92-9A87-45A5-A5C0-D4371582D397}"/>
              </a:ext>
            </a:extLst>
          </p:cNvPr>
          <p:cNvPicPr>
            <a:picLocks noChangeAspect="1"/>
          </p:cNvPicPr>
          <p:nvPr/>
        </p:nvPicPr>
        <p:blipFill>
          <a:blip r:embed="rId2"/>
          <a:stretch>
            <a:fillRect/>
          </a:stretch>
        </p:blipFill>
        <p:spPr>
          <a:xfrm>
            <a:off x="4148340" y="588531"/>
            <a:ext cx="4917935" cy="4494951"/>
          </a:xfrm>
          <a:prstGeom prst="rect">
            <a:avLst/>
          </a:prstGeom>
        </p:spPr>
      </p:pic>
    </p:spTree>
    <p:extLst>
      <p:ext uri="{BB962C8B-B14F-4D97-AF65-F5344CB8AC3E}">
        <p14:creationId xmlns:p14="http://schemas.microsoft.com/office/powerpoint/2010/main" val="1964367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34B363-5242-3951-F2AE-B98138D7154A}"/>
              </a:ext>
            </a:extLst>
          </p:cNvPr>
          <p:cNvSpPr>
            <a:spLocks noGrp="1"/>
          </p:cNvSpPr>
          <p:nvPr>
            <p:ph type="title"/>
          </p:nvPr>
        </p:nvSpPr>
        <p:spPr>
          <a:xfrm>
            <a:off x="242588" y="10555"/>
            <a:ext cx="5397440" cy="388889"/>
          </a:xfrm>
        </p:spPr>
        <p:txBody>
          <a:bodyPr/>
          <a:lstStyle/>
          <a:p>
            <a:r>
              <a:rPr lang="en-US" dirty="0">
                <a:solidFill>
                  <a:schemeClr val="bg2"/>
                </a:solidFill>
              </a:rPr>
              <a:t>Demo:  Show code notebooks and orchestration</a:t>
            </a:r>
          </a:p>
        </p:txBody>
      </p:sp>
      <p:sp>
        <p:nvSpPr>
          <p:cNvPr id="3" name="Content Placeholder 2">
            <a:extLst>
              <a:ext uri="{FF2B5EF4-FFF2-40B4-BE49-F238E27FC236}">
                <a16:creationId xmlns:a16="http://schemas.microsoft.com/office/drawing/2014/main" id="{D3CF715F-CA28-6B51-9AAB-30A8EF9A9C44}"/>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29903828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6B566-8516-4F96-88F1-DB559E08B22D}"/>
              </a:ext>
            </a:extLst>
          </p:cNvPr>
          <p:cNvSpPr>
            <a:spLocks noGrp="1"/>
          </p:cNvSpPr>
          <p:nvPr>
            <p:ph type="title"/>
          </p:nvPr>
        </p:nvSpPr>
        <p:spPr>
          <a:xfrm>
            <a:off x="242588" y="10555"/>
            <a:ext cx="7175169" cy="388889"/>
          </a:xfrm>
        </p:spPr>
        <p:txBody>
          <a:bodyPr/>
          <a:lstStyle/>
          <a:p>
            <a:r>
              <a:rPr lang="en-US" dirty="0">
                <a:solidFill>
                  <a:schemeClr val="bg2"/>
                </a:solidFill>
              </a:rPr>
              <a:t>What logic stays in the data platform and what goes to Power BI</a:t>
            </a:r>
          </a:p>
        </p:txBody>
      </p:sp>
      <p:sp>
        <p:nvSpPr>
          <p:cNvPr id="11" name="Content Placeholder 2">
            <a:extLst>
              <a:ext uri="{FF2B5EF4-FFF2-40B4-BE49-F238E27FC236}">
                <a16:creationId xmlns:a16="http://schemas.microsoft.com/office/drawing/2014/main" id="{DDCD2969-F2C2-4D20-82CC-971C35B12D63}"/>
              </a:ext>
            </a:extLst>
          </p:cNvPr>
          <p:cNvSpPr>
            <a:spLocks noGrp="1"/>
          </p:cNvSpPr>
          <p:nvPr>
            <p:ph idx="1"/>
          </p:nvPr>
        </p:nvSpPr>
        <p:spPr>
          <a:xfrm>
            <a:off x="242587" y="564487"/>
            <a:ext cx="8503920" cy="1028700"/>
          </a:xfrm>
        </p:spPr>
        <p:txBody>
          <a:bodyPr/>
          <a:lstStyle/>
          <a:p>
            <a:pPr marL="285750" indent="-285750">
              <a:buFont typeface="Arial" panose="020B0604020202020204" pitchFamily="34" charset="0"/>
              <a:buChar char="•"/>
            </a:pPr>
            <a:r>
              <a:rPr lang="en-US" dirty="0"/>
              <a:t>Can load spark just from the SQL Server connection</a:t>
            </a:r>
          </a:p>
          <a:p>
            <a:pPr marL="285750" indent="-285750">
              <a:buFont typeface="Arial" panose="020B0604020202020204" pitchFamily="34" charset="0"/>
              <a:buChar char="•"/>
            </a:pPr>
            <a:r>
              <a:rPr lang="en-US" dirty="0"/>
              <a:t>Power BI data models should be simple</a:t>
            </a:r>
          </a:p>
          <a:p>
            <a:pPr marL="285750" indent="-285750">
              <a:buFont typeface="Arial" panose="020B0604020202020204" pitchFamily="34" charset="0"/>
              <a:buChar char="•"/>
            </a:pPr>
            <a:r>
              <a:rPr lang="en-US" dirty="0"/>
              <a:t>Fight for simplicity</a:t>
            </a:r>
          </a:p>
          <a:p>
            <a:pPr marL="285750" indent="-285750">
              <a:buFont typeface="Arial" panose="020B0604020202020204" pitchFamily="34" charset="0"/>
              <a:buChar char="•"/>
            </a:pPr>
            <a:r>
              <a:rPr lang="en-US" dirty="0"/>
              <a:t>Most cleaning and data prep should be in Synapse Pipelines</a:t>
            </a:r>
          </a:p>
          <a:p>
            <a:pPr marL="285750" indent="-285750">
              <a:buFont typeface="Arial" panose="020B0604020202020204" pitchFamily="34" charset="0"/>
              <a:buChar char="•"/>
            </a:pPr>
            <a:endParaRPr lang="en-US" dirty="0"/>
          </a:p>
        </p:txBody>
      </p:sp>
      <p:sp>
        <p:nvSpPr>
          <p:cNvPr id="4" name="Rectangle 3">
            <a:extLst>
              <a:ext uri="{FF2B5EF4-FFF2-40B4-BE49-F238E27FC236}">
                <a16:creationId xmlns:a16="http://schemas.microsoft.com/office/drawing/2014/main" id="{91962692-839D-4A26-8BAE-8A5CF7F532CD}"/>
              </a:ext>
            </a:extLst>
          </p:cNvPr>
          <p:cNvSpPr/>
          <p:nvPr/>
        </p:nvSpPr>
        <p:spPr>
          <a:xfrm>
            <a:off x="7904793" y="4522573"/>
            <a:ext cx="1108577" cy="451904"/>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29617872-890C-4A88-8072-052F730888E3}"/>
              </a:ext>
            </a:extLst>
          </p:cNvPr>
          <p:cNvPicPr>
            <a:picLocks noChangeAspect="1"/>
          </p:cNvPicPr>
          <p:nvPr/>
        </p:nvPicPr>
        <p:blipFill>
          <a:blip r:embed="rId2"/>
          <a:stretch>
            <a:fillRect/>
          </a:stretch>
        </p:blipFill>
        <p:spPr>
          <a:xfrm>
            <a:off x="3117611" y="2097712"/>
            <a:ext cx="4615820" cy="2905204"/>
          </a:xfrm>
          <a:prstGeom prst="rect">
            <a:avLst/>
          </a:prstGeom>
        </p:spPr>
      </p:pic>
    </p:spTree>
    <p:extLst>
      <p:ext uri="{BB962C8B-B14F-4D97-AF65-F5344CB8AC3E}">
        <p14:creationId xmlns:p14="http://schemas.microsoft.com/office/powerpoint/2010/main" val="14045538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09B2FA-EB95-4D93-83B5-2AA89083F1CB}"/>
              </a:ext>
            </a:extLst>
          </p:cNvPr>
          <p:cNvSpPr>
            <a:spLocks noGrp="1"/>
          </p:cNvSpPr>
          <p:nvPr>
            <p:ph type="title"/>
          </p:nvPr>
        </p:nvSpPr>
        <p:spPr>
          <a:xfrm>
            <a:off x="242588" y="10555"/>
            <a:ext cx="1338828" cy="388889"/>
          </a:xfrm>
        </p:spPr>
        <p:txBody>
          <a:bodyPr/>
          <a:lstStyle/>
          <a:p>
            <a:r>
              <a:rPr lang="en-US" dirty="0">
                <a:solidFill>
                  <a:schemeClr val="bg1">
                    <a:lumMod val="20000"/>
                    <a:lumOff val="80000"/>
                  </a:schemeClr>
                </a:solidFill>
              </a:rPr>
              <a:t>conclusion</a:t>
            </a:r>
          </a:p>
        </p:txBody>
      </p:sp>
      <p:sp>
        <p:nvSpPr>
          <p:cNvPr id="3" name="Content Placeholder 2">
            <a:extLst>
              <a:ext uri="{FF2B5EF4-FFF2-40B4-BE49-F238E27FC236}">
                <a16:creationId xmlns:a16="http://schemas.microsoft.com/office/drawing/2014/main" id="{B72DF883-4291-4823-88FB-48E9B0DEBA10}"/>
              </a:ext>
            </a:extLst>
          </p:cNvPr>
          <p:cNvSpPr>
            <a:spLocks noGrp="1"/>
          </p:cNvSpPr>
          <p:nvPr>
            <p:ph idx="1"/>
          </p:nvPr>
        </p:nvSpPr>
        <p:spPr/>
        <p:txBody>
          <a:bodyPr/>
          <a:lstStyle/>
          <a:p>
            <a:pPr marL="285750" indent="-285750">
              <a:buFont typeface="Arial" panose="020B0604020202020204" pitchFamily="34" charset="0"/>
              <a:buChar char="•"/>
            </a:pPr>
            <a:r>
              <a:rPr lang="en-US" dirty="0"/>
              <a:t>yes, we still make star schemas</a:t>
            </a:r>
          </a:p>
          <a:p>
            <a:pPr marL="285750" indent="-285750">
              <a:buFont typeface="Arial" panose="020B0604020202020204" pitchFamily="34" charset="0"/>
              <a:buChar char="•"/>
            </a:pPr>
            <a:r>
              <a:rPr lang="en-US" dirty="0"/>
              <a:t>yes, we still use slowly-changing dimensions</a:t>
            </a:r>
          </a:p>
          <a:p>
            <a:pPr marL="285750" indent="-285750">
              <a:buFont typeface="Arial" panose="020B0604020202020204" pitchFamily="34" charset="0"/>
              <a:buChar char="•"/>
            </a:pPr>
            <a:r>
              <a:rPr lang="en-US" dirty="0"/>
              <a:t>yes, we still use cubes</a:t>
            </a:r>
          </a:p>
          <a:p>
            <a:pPr marL="285750" indent="-285750">
              <a:buFont typeface="Arial" panose="020B0604020202020204" pitchFamily="34" charset="0"/>
              <a:buChar char="•"/>
            </a:pPr>
            <a:r>
              <a:rPr lang="en-US" dirty="0"/>
              <a:t>we need to understand their limitations</a:t>
            </a:r>
          </a:p>
          <a:p>
            <a:pPr marL="285750" indent="-285750">
              <a:buFont typeface="Arial" panose="020B0604020202020204" pitchFamily="34" charset="0"/>
              <a:buChar char="•"/>
            </a:pPr>
            <a:r>
              <a:rPr lang="en-US" dirty="0"/>
              <a:t>don’t be afraid of files and just in time analytics</a:t>
            </a:r>
          </a:p>
          <a:p>
            <a:pPr marL="285750" indent="-285750">
              <a:buFont typeface="Arial" panose="020B0604020202020204" pitchFamily="34" charset="0"/>
              <a:buChar char="•"/>
            </a:pPr>
            <a:r>
              <a:rPr lang="en-US" dirty="0"/>
              <a:t>don’t conflate alerting and speed with consistency</a:t>
            </a:r>
          </a:p>
          <a:p>
            <a:pPr marL="285750" indent="-285750">
              <a:buFont typeface="Arial" panose="020B0604020202020204" pitchFamily="34" charset="0"/>
              <a:buChar char="•"/>
            </a:pPr>
            <a:r>
              <a:rPr lang="en-US" dirty="0"/>
              <a:t>consistent reporting should be kept to 50 reports or less</a:t>
            </a:r>
          </a:p>
          <a:p>
            <a:pPr marL="628650" lvl="1" indent="-285750">
              <a:buFont typeface="Arial" panose="020B0604020202020204" pitchFamily="34" charset="0"/>
              <a:buChar char="•"/>
            </a:pPr>
            <a:r>
              <a:rPr lang="en-US" dirty="0"/>
              <a:t>everything else should be de-coupled and flexible so they can change quickly</a:t>
            </a:r>
          </a:p>
          <a:p>
            <a:pPr marL="285750" indent="-285750">
              <a:buFont typeface="Arial" panose="020B0604020202020204" pitchFamily="34" charset="0"/>
              <a:buChar char="•"/>
            </a:pPr>
            <a:r>
              <a:rPr lang="en-US" dirty="0"/>
              <a:t>we can create analytic systems without SQL Server (but with SQL)</a:t>
            </a:r>
          </a:p>
          <a:p>
            <a:pPr marL="628650" lvl="1" indent="-285750">
              <a:buFont typeface="Arial" panose="020B0604020202020204" pitchFamily="34" charset="0"/>
              <a:buChar char="•"/>
            </a:pPr>
            <a:r>
              <a:rPr lang="en-US" dirty="0"/>
              <a:t>file-based (parquet)</a:t>
            </a:r>
          </a:p>
          <a:p>
            <a:pPr marL="628650" lvl="1" indent="-285750">
              <a:buFont typeface="Arial" panose="020B0604020202020204" pitchFamily="34" charset="0"/>
              <a:buChar char="•"/>
            </a:pPr>
            <a:r>
              <a:rPr lang="en-US" dirty="0"/>
              <a:t>we still primarily use SQL  as a language</a:t>
            </a:r>
          </a:p>
          <a:p>
            <a:pPr marL="628650" lvl="1" indent="-285750">
              <a:buFont typeface="Arial" panose="020B0604020202020204" pitchFamily="34" charset="0"/>
              <a:buChar char="•"/>
            </a:pPr>
            <a:r>
              <a:rPr lang="en-US" dirty="0"/>
              <a:t>cheap</a:t>
            </a:r>
          </a:p>
          <a:p>
            <a:pPr marL="628650" lvl="1" indent="-285750">
              <a:buFont typeface="Arial" panose="020B0604020202020204" pitchFamily="34" charset="0"/>
              <a:buChar char="•"/>
            </a:pPr>
            <a:r>
              <a:rPr lang="en-US" dirty="0"/>
              <a:t>massively parallel </a:t>
            </a:r>
          </a:p>
          <a:p>
            <a:pPr marL="628650" lvl="1" indent="-285750">
              <a:buFont typeface="Arial" panose="020B0604020202020204" pitchFamily="34" charset="0"/>
              <a:buChar char="•"/>
            </a:pPr>
            <a:r>
              <a:rPr lang="en-US" dirty="0"/>
              <a:t>easily change-able</a:t>
            </a:r>
          </a:p>
          <a:p>
            <a:pPr marL="628650" lvl="1" indent="-285750">
              <a:buFont typeface="Arial" panose="020B0604020202020204" pitchFamily="34" charset="0"/>
              <a:buChar char="•"/>
            </a:pPr>
            <a:r>
              <a:rPr lang="en-US" dirty="0"/>
              <a:t>distilled using a star schema and data virtualization</a:t>
            </a:r>
          </a:p>
        </p:txBody>
      </p:sp>
      <p:sp>
        <p:nvSpPr>
          <p:cNvPr id="4" name="Rectangle 3">
            <a:extLst>
              <a:ext uri="{FF2B5EF4-FFF2-40B4-BE49-F238E27FC236}">
                <a16:creationId xmlns:a16="http://schemas.microsoft.com/office/drawing/2014/main" id="{F985F568-1D28-4E0E-92A1-348B31A3723B}"/>
              </a:ext>
            </a:extLst>
          </p:cNvPr>
          <p:cNvSpPr/>
          <p:nvPr/>
        </p:nvSpPr>
        <p:spPr>
          <a:xfrm>
            <a:off x="7904793" y="4522573"/>
            <a:ext cx="1108577" cy="451904"/>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717449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203077" y="-68468"/>
            <a:ext cx="1019831" cy="388889"/>
          </a:xfrm>
        </p:spPr>
        <p:txBody>
          <a:bodyPr/>
          <a:lstStyle/>
          <a:p>
            <a:r>
              <a:rPr lang="en-US" dirty="0">
                <a:solidFill>
                  <a:schemeClr val="bg1">
                    <a:lumMod val="20000"/>
                    <a:lumOff val="80000"/>
                  </a:schemeClr>
                </a:solidFill>
              </a:rPr>
              <a:t>Agenda</a:t>
            </a:r>
          </a:p>
        </p:txBody>
      </p:sp>
      <p:sp>
        <p:nvSpPr>
          <p:cNvPr id="5123" name="Rectangle 3"/>
          <p:cNvSpPr>
            <a:spLocks noGrp="1" noChangeArrowheads="1"/>
          </p:cNvSpPr>
          <p:nvPr>
            <p:ph type="body" idx="1"/>
          </p:nvPr>
        </p:nvSpPr>
        <p:spPr>
          <a:xfrm>
            <a:off x="203076" y="483307"/>
            <a:ext cx="8562745" cy="4455582"/>
          </a:xfrm>
        </p:spPr>
        <p:txBody>
          <a:bodyPr/>
          <a:lstStyle/>
          <a:p>
            <a:pPr marL="285750" indent="-285750">
              <a:buFont typeface="Arial" panose="020B0604020202020204" pitchFamily="34" charset="0"/>
              <a:buChar char="•"/>
            </a:pPr>
            <a:r>
              <a:rPr lang="en-US" dirty="0"/>
              <a:t>The need for a data platform</a:t>
            </a:r>
          </a:p>
          <a:p>
            <a:pPr marL="628650" lvl="1" indent="-285750">
              <a:buFont typeface="Arial" panose="020B0604020202020204" pitchFamily="34" charset="0"/>
              <a:buChar char="•"/>
            </a:pPr>
            <a:r>
              <a:rPr lang="en-US" dirty="0"/>
              <a:t>Power BI data models are difficult to maintain</a:t>
            </a:r>
          </a:p>
          <a:p>
            <a:pPr marL="628650" lvl="1" indent="-285750">
              <a:buFont typeface="Arial" panose="020B0604020202020204" pitchFamily="34" charset="0"/>
              <a:buChar char="•"/>
            </a:pPr>
            <a:r>
              <a:rPr lang="en-US" dirty="0"/>
              <a:t>More tools can use shared resources</a:t>
            </a:r>
          </a:p>
          <a:p>
            <a:pPr marL="628650" lvl="1" indent="-285750">
              <a:buFont typeface="Arial" panose="020B0604020202020204" pitchFamily="34" charset="0"/>
              <a:buChar char="•"/>
            </a:pPr>
            <a:r>
              <a:rPr lang="en-US" dirty="0"/>
              <a:t>Platform can be professionally engineered, tested, maintained, and high-performing</a:t>
            </a:r>
          </a:p>
          <a:p>
            <a:pPr marL="285750" indent="-285750">
              <a:buFont typeface="Arial" panose="020B0604020202020204" pitchFamily="34" charset="0"/>
              <a:buChar char="•"/>
            </a:pPr>
            <a:r>
              <a:rPr lang="en-US" dirty="0"/>
              <a:t>Physical layers in the platform</a:t>
            </a:r>
          </a:p>
          <a:p>
            <a:pPr marL="285750" indent="-285750">
              <a:buFont typeface="Arial" panose="020B0604020202020204" pitchFamily="34" charset="0"/>
              <a:buChar char="•"/>
            </a:pPr>
            <a:r>
              <a:rPr lang="en-US" dirty="0"/>
              <a:t>Analytical Data Modeling</a:t>
            </a:r>
          </a:p>
          <a:p>
            <a:pPr marL="628650" lvl="1" indent="-285750">
              <a:buFont typeface="Arial" panose="020B0604020202020204" pitchFamily="34" charset="0"/>
              <a:buChar char="•"/>
            </a:pPr>
            <a:r>
              <a:rPr lang="en-US" dirty="0"/>
              <a:t>Star Schemas</a:t>
            </a:r>
          </a:p>
          <a:p>
            <a:pPr marL="285750" indent="-285750">
              <a:buFont typeface="Arial" panose="020B0604020202020204" pitchFamily="34" charset="0"/>
              <a:buChar char="•"/>
            </a:pPr>
            <a:r>
              <a:rPr lang="en-US" dirty="0"/>
              <a:t>Reasons to store data in files</a:t>
            </a:r>
          </a:p>
          <a:p>
            <a:pPr marL="628650" lvl="1" indent="-285750">
              <a:buFont typeface="Arial" panose="020B0604020202020204" pitchFamily="34" charset="0"/>
              <a:buChar char="•"/>
            </a:pPr>
            <a:r>
              <a:rPr lang="en-US" dirty="0"/>
              <a:t>File Types</a:t>
            </a:r>
          </a:p>
          <a:p>
            <a:pPr marL="285750" indent="-285750">
              <a:buFont typeface="Arial" panose="020B0604020202020204" pitchFamily="34" charset="0"/>
              <a:buChar char="•"/>
            </a:pPr>
            <a:r>
              <a:rPr lang="en-US" dirty="0"/>
              <a:t>Data Virtualization</a:t>
            </a:r>
          </a:p>
          <a:p>
            <a:pPr marL="285750" indent="-285750">
              <a:buFont typeface="Arial" panose="020B0604020202020204" pitchFamily="34" charset="0"/>
              <a:buChar char="•"/>
            </a:pPr>
            <a:r>
              <a:rPr lang="en-US" dirty="0"/>
              <a:t>A Brief History of Spark</a:t>
            </a:r>
          </a:p>
          <a:p>
            <a:pPr marL="285750" indent="-285750">
              <a:buFont typeface="Arial" panose="020B0604020202020204" pitchFamily="34" charset="0"/>
              <a:buChar char="•"/>
            </a:pPr>
            <a:r>
              <a:rPr lang="en-US" dirty="0"/>
              <a:t>Choosing a serving layer</a:t>
            </a:r>
          </a:p>
          <a:p>
            <a:pPr marL="285750" indent="-285750">
              <a:buFont typeface="Arial" panose="020B0604020202020204" pitchFamily="34" charset="0"/>
              <a:buChar char="•"/>
            </a:pPr>
            <a:r>
              <a:rPr lang="en-US" dirty="0"/>
              <a:t>Deciding what goes in to Power BI</a:t>
            </a:r>
          </a:p>
          <a:p>
            <a:pPr marL="285750" indent="-285750">
              <a:buFont typeface="Arial" panose="020B0604020202020204" pitchFamily="34" charset="0"/>
              <a:buChar char="•"/>
            </a:pPr>
            <a:endParaRPr lang="en-US" dirty="0"/>
          </a:p>
        </p:txBody>
      </p:sp>
      <p:sp>
        <p:nvSpPr>
          <p:cNvPr id="4" name="Rectangle 3">
            <a:extLst>
              <a:ext uri="{FF2B5EF4-FFF2-40B4-BE49-F238E27FC236}">
                <a16:creationId xmlns:a16="http://schemas.microsoft.com/office/drawing/2014/main" id="{C1E3D807-A6C9-4EAE-B11E-75BA4D3103A1}"/>
              </a:ext>
            </a:extLst>
          </p:cNvPr>
          <p:cNvSpPr/>
          <p:nvPr/>
        </p:nvSpPr>
        <p:spPr>
          <a:xfrm>
            <a:off x="7915384" y="4568469"/>
            <a:ext cx="1108577" cy="451904"/>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239656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D74545-F1BF-461D-B964-FE82BF198F8A}"/>
              </a:ext>
            </a:extLst>
          </p:cNvPr>
          <p:cNvSpPr>
            <a:spLocks noGrp="1"/>
          </p:cNvSpPr>
          <p:nvPr>
            <p:ph type="title"/>
          </p:nvPr>
        </p:nvSpPr>
        <p:spPr>
          <a:xfrm>
            <a:off x="242588" y="10555"/>
            <a:ext cx="3742691" cy="388889"/>
          </a:xfrm>
        </p:spPr>
        <p:txBody>
          <a:bodyPr/>
          <a:lstStyle/>
          <a:p>
            <a:r>
              <a:rPr lang="en-US" dirty="0">
                <a:solidFill>
                  <a:schemeClr val="bg2"/>
                </a:solidFill>
              </a:rPr>
              <a:t>Research Azure data architecture</a:t>
            </a:r>
          </a:p>
        </p:txBody>
      </p:sp>
      <p:sp>
        <p:nvSpPr>
          <p:cNvPr id="3" name="Content Placeholder 2">
            <a:extLst>
              <a:ext uri="{FF2B5EF4-FFF2-40B4-BE49-F238E27FC236}">
                <a16:creationId xmlns:a16="http://schemas.microsoft.com/office/drawing/2014/main" id="{737E1602-2944-4FE9-8295-02EA15634AB1}"/>
              </a:ext>
            </a:extLst>
          </p:cNvPr>
          <p:cNvSpPr>
            <a:spLocks noGrp="1"/>
          </p:cNvSpPr>
          <p:nvPr>
            <p:ph idx="1"/>
          </p:nvPr>
        </p:nvSpPr>
        <p:spPr>
          <a:xfrm>
            <a:off x="242587" y="564486"/>
            <a:ext cx="1705483" cy="2755183"/>
          </a:xfrm>
        </p:spPr>
        <p:txBody>
          <a:bodyPr/>
          <a:lstStyle/>
          <a:p>
            <a:r>
              <a:rPr lang="en-US" dirty="0"/>
              <a:t>You’re likely to see this</a:t>
            </a:r>
          </a:p>
          <a:p>
            <a:endParaRPr lang="en-US" dirty="0"/>
          </a:p>
          <a:p>
            <a:endParaRPr lang="en-US" dirty="0"/>
          </a:p>
          <a:p>
            <a:r>
              <a:rPr lang="en-US" dirty="0"/>
              <a:t>Looks scary</a:t>
            </a:r>
          </a:p>
        </p:txBody>
      </p:sp>
      <p:pic>
        <p:nvPicPr>
          <p:cNvPr id="8" name="Picture 7">
            <a:extLst>
              <a:ext uri="{FF2B5EF4-FFF2-40B4-BE49-F238E27FC236}">
                <a16:creationId xmlns:a16="http://schemas.microsoft.com/office/drawing/2014/main" id="{378B22C4-64D6-4AA8-8FAE-B7584366E24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98643" y="399444"/>
            <a:ext cx="6745357" cy="4743954"/>
          </a:xfrm>
          <a:prstGeom prst="rect">
            <a:avLst/>
          </a:prstGeom>
        </p:spPr>
      </p:pic>
    </p:spTree>
    <p:extLst>
      <p:ext uri="{BB962C8B-B14F-4D97-AF65-F5344CB8AC3E}">
        <p14:creationId xmlns:p14="http://schemas.microsoft.com/office/powerpoint/2010/main" val="41519018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D74545-F1BF-461D-B964-FE82BF198F8A}"/>
              </a:ext>
            </a:extLst>
          </p:cNvPr>
          <p:cNvSpPr>
            <a:spLocks noGrp="1"/>
          </p:cNvSpPr>
          <p:nvPr>
            <p:ph type="title"/>
          </p:nvPr>
        </p:nvSpPr>
        <p:spPr>
          <a:xfrm>
            <a:off x="242588" y="10555"/>
            <a:ext cx="6279989" cy="388889"/>
          </a:xfrm>
        </p:spPr>
        <p:txBody>
          <a:bodyPr/>
          <a:lstStyle/>
          <a:p>
            <a:r>
              <a:rPr lang="en-US" dirty="0">
                <a:solidFill>
                  <a:schemeClr val="bg2"/>
                </a:solidFill>
              </a:rPr>
              <a:t>At the end of this lecture, I’ll show you how to build this</a:t>
            </a:r>
          </a:p>
        </p:txBody>
      </p:sp>
      <p:sp>
        <p:nvSpPr>
          <p:cNvPr id="3" name="Content Placeholder 2">
            <a:extLst>
              <a:ext uri="{FF2B5EF4-FFF2-40B4-BE49-F238E27FC236}">
                <a16:creationId xmlns:a16="http://schemas.microsoft.com/office/drawing/2014/main" id="{737E1602-2944-4FE9-8295-02EA15634AB1}"/>
              </a:ext>
            </a:extLst>
          </p:cNvPr>
          <p:cNvSpPr>
            <a:spLocks noGrp="1"/>
          </p:cNvSpPr>
          <p:nvPr>
            <p:ph idx="1"/>
          </p:nvPr>
        </p:nvSpPr>
        <p:spPr>
          <a:xfrm>
            <a:off x="242587" y="564486"/>
            <a:ext cx="1930770" cy="3050165"/>
          </a:xfrm>
        </p:spPr>
        <p:txBody>
          <a:bodyPr/>
          <a:lstStyle/>
          <a:p>
            <a:r>
              <a:rPr lang="en-US" dirty="0"/>
              <a:t>Most of the components you need to get started and be successful organizing data for Power BI</a:t>
            </a:r>
          </a:p>
        </p:txBody>
      </p:sp>
      <p:pic>
        <p:nvPicPr>
          <p:cNvPr id="8" name="Picture 7">
            <a:extLst>
              <a:ext uri="{FF2B5EF4-FFF2-40B4-BE49-F238E27FC236}">
                <a16:creationId xmlns:a16="http://schemas.microsoft.com/office/drawing/2014/main" id="{378B22C4-64D6-4AA8-8FAE-B7584366E24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98643" y="399444"/>
            <a:ext cx="6745357" cy="4743954"/>
          </a:xfrm>
          <a:prstGeom prst="rect">
            <a:avLst/>
          </a:prstGeom>
        </p:spPr>
      </p:pic>
      <p:sp>
        <p:nvSpPr>
          <p:cNvPr id="4" name="Rectangle 3">
            <a:extLst>
              <a:ext uri="{FF2B5EF4-FFF2-40B4-BE49-F238E27FC236}">
                <a16:creationId xmlns:a16="http://schemas.microsoft.com/office/drawing/2014/main" id="{A079EDBF-E19B-4775-AD34-6F784F376D19}"/>
              </a:ext>
            </a:extLst>
          </p:cNvPr>
          <p:cNvSpPr/>
          <p:nvPr/>
        </p:nvSpPr>
        <p:spPr>
          <a:xfrm>
            <a:off x="4777408" y="4744055"/>
            <a:ext cx="1643269" cy="388889"/>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C22D5722-CE82-41D8-8A3C-A65829CEE35D}"/>
              </a:ext>
            </a:extLst>
          </p:cNvPr>
          <p:cNvSpPr/>
          <p:nvPr/>
        </p:nvSpPr>
        <p:spPr>
          <a:xfrm>
            <a:off x="3664225" y="2266122"/>
            <a:ext cx="2858352" cy="1530626"/>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4857F4DA-AE92-4BE4-BDE7-5030604ED86A}"/>
              </a:ext>
            </a:extLst>
          </p:cNvPr>
          <p:cNvSpPr/>
          <p:nvPr/>
        </p:nvSpPr>
        <p:spPr>
          <a:xfrm>
            <a:off x="7405905" y="1943160"/>
            <a:ext cx="854766" cy="828261"/>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977FADA2-7AE9-40E3-BA35-EED45CC5AF48}"/>
              </a:ext>
            </a:extLst>
          </p:cNvPr>
          <p:cNvSpPr/>
          <p:nvPr/>
        </p:nvSpPr>
        <p:spPr>
          <a:xfrm>
            <a:off x="2404015" y="2786390"/>
            <a:ext cx="854766" cy="828261"/>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495498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92AC8AFB-F4CF-4F8A-8456-BF457F0DFBFB}"/>
              </a:ext>
            </a:extLst>
          </p:cNvPr>
          <p:cNvSpPr/>
          <p:nvPr/>
        </p:nvSpPr>
        <p:spPr>
          <a:xfrm>
            <a:off x="2181718" y="2487118"/>
            <a:ext cx="2547833" cy="105933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825" dirty="0">
                <a:solidFill>
                  <a:schemeClr val="tx1"/>
                </a:solidFill>
              </a:rPr>
              <a:t>Data Storage vis </a:t>
            </a:r>
            <a:r>
              <a:rPr lang="en-US" sz="825" b="1" dirty="0">
                <a:solidFill>
                  <a:schemeClr val="tx1"/>
                </a:solidFill>
              </a:rPr>
              <a:t>Azure Data Lake Storage v2</a:t>
            </a:r>
          </a:p>
        </p:txBody>
      </p:sp>
      <p:sp>
        <p:nvSpPr>
          <p:cNvPr id="5" name="Title 4">
            <a:extLst>
              <a:ext uri="{FF2B5EF4-FFF2-40B4-BE49-F238E27FC236}">
                <a16:creationId xmlns:a16="http://schemas.microsoft.com/office/drawing/2014/main" id="{2E4AFD89-D0DA-47A4-AF07-85AE6A70CA27}"/>
              </a:ext>
            </a:extLst>
          </p:cNvPr>
          <p:cNvSpPr>
            <a:spLocks noGrp="1"/>
          </p:cNvSpPr>
          <p:nvPr>
            <p:ph type="title"/>
          </p:nvPr>
        </p:nvSpPr>
        <p:spPr>
          <a:xfrm>
            <a:off x="66333" y="71091"/>
            <a:ext cx="8168879" cy="426243"/>
          </a:xfrm>
        </p:spPr>
        <p:txBody>
          <a:bodyPr>
            <a:normAutofit fontScale="90000"/>
          </a:bodyPr>
          <a:lstStyle/>
          <a:p>
            <a:r>
              <a:rPr lang="en-US" dirty="0"/>
              <a:t>Example Data Platform Architecture</a:t>
            </a:r>
          </a:p>
        </p:txBody>
      </p:sp>
      <p:sp>
        <p:nvSpPr>
          <p:cNvPr id="2" name="Rectangle 1">
            <a:extLst>
              <a:ext uri="{FF2B5EF4-FFF2-40B4-BE49-F238E27FC236}">
                <a16:creationId xmlns:a16="http://schemas.microsoft.com/office/drawing/2014/main" id="{F4DBD012-C755-42FA-8A7E-860EBD682326}"/>
              </a:ext>
            </a:extLst>
          </p:cNvPr>
          <p:cNvSpPr/>
          <p:nvPr/>
        </p:nvSpPr>
        <p:spPr>
          <a:xfrm>
            <a:off x="2198571" y="753416"/>
            <a:ext cx="1127788" cy="164424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825" dirty="0">
                <a:solidFill>
                  <a:schemeClr val="tx1"/>
                </a:solidFill>
              </a:rPr>
              <a:t>Data Collection &amp; Orchestration</a:t>
            </a:r>
          </a:p>
        </p:txBody>
      </p:sp>
      <p:sp>
        <p:nvSpPr>
          <p:cNvPr id="4" name="Rectangle 3">
            <a:extLst>
              <a:ext uri="{FF2B5EF4-FFF2-40B4-BE49-F238E27FC236}">
                <a16:creationId xmlns:a16="http://schemas.microsoft.com/office/drawing/2014/main" id="{B57534E8-0186-4254-96C6-DF8DF6CE3D53}"/>
              </a:ext>
            </a:extLst>
          </p:cNvPr>
          <p:cNvSpPr/>
          <p:nvPr/>
        </p:nvSpPr>
        <p:spPr>
          <a:xfrm>
            <a:off x="3472662" y="753416"/>
            <a:ext cx="1160648" cy="164424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825" dirty="0">
                <a:solidFill>
                  <a:schemeClr val="tx1"/>
                </a:solidFill>
              </a:rPr>
              <a:t>Data Processing</a:t>
            </a:r>
          </a:p>
        </p:txBody>
      </p:sp>
      <p:sp>
        <p:nvSpPr>
          <p:cNvPr id="6" name="Rectangle 5">
            <a:extLst>
              <a:ext uri="{FF2B5EF4-FFF2-40B4-BE49-F238E27FC236}">
                <a16:creationId xmlns:a16="http://schemas.microsoft.com/office/drawing/2014/main" id="{CF172C8A-083F-42E0-9F9E-0377D4BFDCDA}"/>
              </a:ext>
            </a:extLst>
          </p:cNvPr>
          <p:cNvSpPr/>
          <p:nvPr/>
        </p:nvSpPr>
        <p:spPr>
          <a:xfrm>
            <a:off x="4481988" y="3614593"/>
            <a:ext cx="1484347" cy="99579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825" dirty="0">
                <a:solidFill>
                  <a:schemeClr val="tx1"/>
                </a:solidFill>
              </a:rPr>
              <a:t>Monitoring &amp; Alerting</a:t>
            </a:r>
          </a:p>
        </p:txBody>
      </p:sp>
      <p:sp>
        <p:nvSpPr>
          <p:cNvPr id="7" name="Rectangle 6">
            <a:extLst>
              <a:ext uri="{FF2B5EF4-FFF2-40B4-BE49-F238E27FC236}">
                <a16:creationId xmlns:a16="http://schemas.microsoft.com/office/drawing/2014/main" id="{F91E6688-0E49-476E-8A71-E5D9EC059609}"/>
              </a:ext>
            </a:extLst>
          </p:cNvPr>
          <p:cNvSpPr/>
          <p:nvPr/>
        </p:nvSpPr>
        <p:spPr>
          <a:xfrm>
            <a:off x="2180661" y="3610578"/>
            <a:ext cx="2131585" cy="99980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825" dirty="0">
                <a:solidFill>
                  <a:schemeClr val="tx1"/>
                </a:solidFill>
              </a:rPr>
              <a:t>Security</a:t>
            </a:r>
          </a:p>
        </p:txBody>
      </p:sp>
      <p:sp>
        <p:nvSpPr>
          <p:cNvPr id="8" name="Rectangle 7">
            <a:extLst>
              <a:ext uri="{FF2B5EF4-FFF2-40B4-BE49-F238E27FC236}">
                <a16:creationId xmlns:a16="http://schemas.microsoft.com/office/drawing/2014/main" id="{35A1E511-979A-4435-9697-0918A852CB55}"/>
              </a:ext>
            </a:extLst>
          </p:cNvPr>
          <p:cNvSpPr/>
          <p:nvPr/>
        </p:nvSpPr>
        <p:spPr>
          <a:xfrm>
            <a:off x="4797482" y="753416"/>
            <a:ext cx="1014139" cy="233948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825" dirty="0">
                <a:solidFill>
                  <a:schemeClr val="tx1"/>
                </a:solidFill>
              </a:rPr>
              <a:t>Data Serving</a:t>
            </a:r>
          </a:p>
        </p:txBody>
      </p:sp>
      <p:sp>
        <p:nvSpPr>
          <p:cNvPr id="9" name="Rectangle 8">
            <a:extLst>
              <a:ext uri="{FF2B5EF4-FFF2-40B4-BE49-F238E27FC236}">
                <a16:creationId xmlns:a16="http://schemas.microsoft.com/office/drawing/2014/main" id="{A2B55BE5-99D7-42CC-AD75-C5813C5DA22A}"/>
              </a:ext>
            </a:extLst>
          </p:cNvPr>
          <p:cNvSpPr/>
          <p:nvPr/>
        </p:nvSpPr>
        <p:spPr>
          <a:xfrm>
            <a:off x="396358" y="753415"/>
            <a:ext cx="1400813" cy="376714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825" dirty="0">
                <a:solidFill>
                  <a:schemeClr val="tx1"/>
                </a:solidFill>
              </a:rPr>
              <a:t>Data Sources</a:t>
            </a:r>
          </a:p>
        </p:txBody>
      </p:sp>
      <p:sp>
        <p:nvSpPr>
          <p:cNvPr id="27" name="TextBox 26">
            <a:extLst>
              <a:ext uri="{FF2B5EF4-FFF2-40B4-BE49-F238E27FC236}">
                <a16:creationId xmlns:a16="http://schemas.microsoft.com/office/drawing/2014/main" id="{F64D592D-7492-4942-8528-4DDC7E309790}"/>
              </a:ext>
            </a:extLst>
          </p:cNvPr>
          <p:cNvSpPr txBox="1"/>
          <p:nvPr/>
        </p:nvSpPr>
        <p:spPr>
          <a:xfrm>
            <a:off x="2228465" y="1308749"/>
            <a:ext cx="1097893" cy="981038"/>
          </a:xfrm>
          <a:prstGeom prst="rect">
            <a:avLst/>
          </a:prstGeom>
        </p:spPr>
        <p:txBody>
          <a:bodyPr wrap="square">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a:r>
              <a:rPr lang="en-US" sz="825" dirty="0">
                <a:latin typeface="+mn-lt"/>
              </a:rPr>
              <a:t>Azure Synapse Pipelines</a:t>
            </a:r>
          </a:p>
          <a:p>
            <a:pPr marL="128588" indent="-128588">
              <a:buFont typeface="Arial" panose="020B0604020202020204" pitchFamily="34" charset="0"/>
              <a:buChar char="•"/>
            </a:pPr>
            <a:r>
              <a:rPr lang="en-US" sz="825" dirty="0">
                <a:latin typeface="+mn-lt"/>
              </a:rPr>
              <a:t>Data pipeline activities</a:t>
            </a:r>
          </a:p>
          <a:p>
            <a:pPr marL="128588" indent="-128588">
              <a:buFont typeface="Arial" panose="020B0604020202020204" pitchFamily="34" charset="0"/>
              <a:buChar char="•"/>
            </a:pPr>
            <a:r>
              <a:rPr lang="en-US" sz="825" dirty="0">
                <a:latin typeface="+mn-lt"/>
              </a:rPr>
              <a:t>Notebook activities</a:t>
            </a:r>
          </a:p>
          <a:p>
            <a:pPr marL="128588" indent="-128588">
              <a:buFont typeface="Arial" panose="020B0604020202020204" pitchFamily="34" charset="0"/>
              <a:buChar char="•"/>
            </a:pPr>
            <a:r>
              <a:rPr lang="en-US" sz="825" dirty="0">
                <a:latin typeface="+mn-lt"/>
              </a:rPr>
              <a:t>Copy/Polybase</a:t>
            </a:r>
          </a:p>
        </p:txBody>
      </p:sp>
      <p:grpSp>
        <p:nvGrpSpPr>
          <p:cNvPr id="36" name="Group 35">
            <a:extLst>
              <a:ext uri="{FF2B5EF4-FFF2-40B4-BE49-F238E27FC236}">
                <a16:creationId xmlns:a16="http://schemas.microsoft.com/office/drawing/2014/main" id="{2EC61038-299D-4BB1-BFD2-72F6CA2A57DC}"/>
              </a:ext>
            </a:extLst>
          </p:cNvPr>
          <p:cNvGrpSpPr/>
          <p:nvPr/>
        </p:nvGrpSpPr>
        <p:grpSpPr>
          <a:xfrm>
            <a:off x="3736231" y="1081667"/>
            <a:ext cx="829084" cy="743287"/>
            <a:chOff x="6657700" y="3646677"/>
            <a:chExt cx="1079488" cy="930994"/>
          </a:xfrm>
        </p:grpSpPr>
        <p:sp>
          <p:nvSpPr>
            <p:cNvPr id="37" name="Rectangle 36">
              <a:extLst>
                <a:ext uri="{FF2B5EF4-FFF2-40B4-BE49-F238E27FC236}">
                  <a16:creationId xmlns:a16="http://schemas.microsoft.com/office/drawing/2014/main" id="{14146FC7-10B8-485D-8D85-B287E6B6139D}"/>
                </a:ext>
              </a:extLst>
            </p:cNvPr>
            <p:cNvSpPr/>
            <p:nvPr/>
          </p:nvSpPr>
          <p:spPr>
            <a:xfrm>
              <a:off x="6657700" y="4143981"/>
              <a:ext cx="1079488" cy="433690"/>
            </a:xfrm>
            <a:prstGeom prst="rect">
              <a:avLst/>
            </a:prstGeom>
          </p:spPr>
          <p:txBody>
            <a:bodyPr wrap="square">
              <a:spAutoFit/>
            </a:bodyPr>
            <a:lstStyle/>
            <a:p>
              <a:pPr defTabSz="713230"/>
              <a:r>
                <a:rPr lang="en-US" sz="825" kern="0" dirty="0">
                  <a:ea typeface="MS PGothic" panose="020B0600070205080204" pitchFamily="34" charset="-128"/>
                  <a:cs typeface="Segoe UI Semibold" panose="020B0702040204020203" pitchFamily="34" charset="0"/>
                </a:rPr>
                <a:t>Synapse Analytics</a:t>
              </a:r>
            </a:p>
          </p:txBody>
        </p:sp>
        <p:pic>
          <p:nvPicPr>
            <p:cNvPr id="38" name="Picture 271">
              <a:extLst>
                <a:ext uri="{FF2B5EF4-FFF2-40B4-BE49-F238E27FC236}">
                  <a16:creationId xmlns:a16="http://schemas.microsoft.com/office/drawing/2014/main" id="{F0330F59-646E-4E6C-B151-2DEC97256DDF}"/>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6821545" y="3646677"/>
              <a:ext cx="475488" cy="475488"/>
            </a:xfrm>
            <a:prstGeom prst="rect">
              <a:avLst/>
            </a:prstGeom>
          </p:spPr>
        </p:pic>
      </p:grpSp>
      <p:sp>
        <p:nvSpPr>
          <p:cNvPr id="56" name="Rectangle 55">
            <a:extLst>
              <a:ext uri="{FF2B5EF4-FFF2-40B4-BE49-F238E27FC236}">
                <a16:creationId xmlns:a16="http://schemas.microsoft.com/office/drawing/2014/main" id="{0B1789F5-7BB6-42E6-8B84-7CD3ACC1ABD0}"/>
              </a:ext>
            </a:extLst>
          </p:cNvPr>
          <p:cNvSpPr/>
          <p:nvPr/>
        </p:nvSpPr>
        <p:spPr>
          <a:xfrm>
            <a:off x="3308128" y="2965604"/>
            <a:ext cx="885829" cy="177323"/>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825" dirty="0">
                <a:solidFill>
                  <a:schemeClr val="tx1"/>
                </a:solidFill>
              </a:rPr>
              <a:t>Raw</a:t>
            </a:r>
          </a:p>
        </p:txBody>
      </p:sp>
      <p:sp>
        <p:nvSpPr>
          <p:cNvPr id="58" name="Rectangle 57">
            <a:extLst>
              <a:ext uri="{FF2B5EF4-FFF2-40B4-BE49-F238E27FC236}">
                <a16:creationId xmlns:a16="http://schemas.microsoft.com/office/drawing/2014/main" id="{3A3201CD-4CBC-4DCD-8E5F-12C5462D7203}"/>
              </a:ext>
            </a:extLst>
          </p:cNvPr>
          <p:cNvSpPr/>
          <p:nvPr/>
        </p:nvSpPr>
        <p:spPr>
          <a:xfrm>
            <a:off x="4873001" y="2850775"/>
            <a:ext cx="779223" cy="177323"/>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825" dirty="0">
                <a:solidFill>
                  <a:schemeClr val="tx1"/>
                </a:solidFill>
              </a:rPr>
              <a:t>Curated</a:t>
            </a:r>
          </a:p>
        </p:txBody>
      </p:sp>
      <p:sp>
        <p:nvSpPr>
          <p:cNvPr id="59" name="Rectangle 58">
            <a:extLst>
              <a:ext uri="{FF2B5EF4-FFF2-40B4-BE49-F238E27FC236}">
                <a16:creationId xmlns:a16="http://schemas.microsoft.com/office/drawing/2014/main" id="{C3A6E06C-1CF3-4F22-AF0C-F5D90F1EF9F1}"/>
              </a:ext>
            </a:extLst>
          </p:cNvPr>
          <p:cNvSpPr/>
          <p:nvPr/>
        </p:nvSpPr>
        <p:spPr>
          <a:xfrm>
            <a:off x="6093789" y="787222"/>
            <a:ext cx="2034392" cy="16519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825" dirty="0">
                <a:solidFill>
                  <a:schemeClr val="tx1"/>
                </a:solidFill>
              </a:rPr>
              <a:t>Reporting</a:t>
            </a:r>
          </a:p>
        </p:txBody>
      </p:sp>
      <p:pic>
        <p:nvPicPr>
          <p:cNvPr id="71" name="Picture 2" descr="Image result for Azure Power BI icon">
            <a:extLst>
              <a:ext uri="{FF2B5EF4-FFF2-40B4-BE49-F238E27FC236}">
                <a16:creationId xmlns:a16="http://schemas.microsoft.com/office/drawing/2014/main" id="{6C9A0B78-1376-437A-9499-DAEDBD488EF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196309" y="994912"/>
            <a:ext cx="685063" cy="685063"/>
          </a:xfrm>
          <a:prstGeom prst="rect">
            <a:avLst/>
          </a:prstGeom>
          <a:noFill/>
          <a:extLst>
            <a:ext uri="{909E8E84-426E-40DD-AFC4-6F175D3DCCD1}">
              <a14:hiddenFill xmlns:a14="http://schemas.microsoft.com/office/drawing/2010/main">
                <a:solidFill>
                  <a:srgbClr val="FFFFFF"/>
                </a:solidFill>
              </a14:hiddenFill>
            </a:ext>
          </a:extLst>
        </p:spPr>
      </p:pic>
      <p:cxnSp>
        <p:nvCxnSpPr>
          <p:cNvPr id="73" name="Straight Arrow Connector 72">
            <a:extLst>
              <a:ext uri="{FF2B5EF4-FFF2-40B4-BE49-F238E27FC236}">
                <a16:creationId xmlns:a16="http://schemas.microsoft.com/office/drawing/2014/main" id="{97140CF1-6B1D-4610-8AFF-89304DB0AC5D}"/>
              </a:ext>
            </a:extLst>
          </p:cNvPr>
          <p:cNvCxnSpPr>
            <a:cxnSpLocks/>
          </p:cNvCxnSpPr>
          <p:nvPr/>
        </p:nvCxnSpPr>
        <p:spPr>
          <a:xfrm>
            <a:off x="1861225" y="1868656"/>
            <a:ext cx="20460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C4E300F6-8126-460F-A7CA-C999D54DD4DD}"/>
              </a:ext>
            </a:extLst>
          </p:cNvPr>
          <p:cNvCxnSpPr>
            <a:cxnSpLocks/>
          </p:cNvCxnSpPr>
          <p:nvPr/>
        </p:nvCxnSpPr>
        <p:spPr>
          <a:xfrm>
            <a:off x="3281717" y="1628231"/>
            <a:ext cx="20460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89074773-56EF-49ED-BC90-0DD78741098C}"/>
              </a:ext>
            </a:extLst>
          </p:cNvPr>
          <p:cNvCxnSpPr>
            <a:cxnSpLocks/>
          </p:cNvCxnSpPr>
          <p:nvPr/>
        </p:nvCxnSpPr>
        <p:spPr>
          <a:xfrm rot="5400000">
            <a:off x="2869225" y="2390839"/>
            <a:ext cx="20460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2C55B273-0EA8-47EB-A5B2-6F7B56A0D2C1}"/>
              </a:ext>
            </a:extLst>
          </p:cNvPr>
          <p:cNvCxnSpPr>
            <a:cxnSpLocks/>
          </p:cNvCxnSpPr>
          <p:nvPr/>
        </p:nvCxnSpPr>
        <p:spPr>
          <a:xfrm>
            <a:off x="4599035" y="1628231"/>
            <a:ext cx="20460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83FD8980-DAC7-45EC-9098-22E8559AB206}"/>
              </a:ext>
            </a:extLst>
          </p:cNvPr>
          <p:cNvCxnSpPr>
            <a:cxnSpLocks/>
          </p:cNvCxnSpPr>
          <p:nvPr/>
        </p:nvCxnSpPr>
        <p:spPr>
          <a:xfrm flipH="1" flipV="1">
            <a:off x="5699654" y="1888923"/>
            <a:ext cx="395727" cy="64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9" name="Rectangle 68">
            <a:extLst>
              <a:ext uri="{FF2B5EF4-FFF2-40B4-BE49-F238E27FC236}">
                <a16:creationId xmlns:a16="http://schemas.microsoft.com/office/drawing/2014/main" id="{449A3AAE-B004-4EDD-8ABA-F60BD52C9E60}"/>
              </a:ext>
            </a:extLst>
          </p:cNvPr>
          <p:cNvSpPr/>
          <p:nvPr/>
        </p:nvSpPr>
        <p:spPr>
          <a:xfrm>
            <a:off x="3313488" y="2762578"/>
            <a:ext cx="885829" cy="177323"/>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825" dirty="0">
                <a:solidFill>
                  <a:schemeClr val="tx1"/>
                </a:solidFill>
              </a:rPr>
              <a:t>Stage</a:t>
            </a:r>
          </a:p>
        </p:txBody>
      </p:sp>
      <p:sp>
        <p:nvSpPr>
          <p:cNvPr id="81" name="Rectangle 80">
            <a:extLst>
              <a:ext uri="{FF2B5EF4-FFF2-40B4-BE49-F238E27FC236}">
                <a16:creationId xmlns:a16="http://schemas.microsoft.com/office/drawing/2014/main" id="{310781AF-9277-4B89-A8BE-40F3286BE3EF}"/>
              </a:ext>
            </a:extLst>
          </p:cNvPr>
          <p:cNvSpPr/>
          <p:nvPr/>
        </p:nvSpPr>
        <p:spPr>
          <a:xfrm>
            <a:off x="3505676" y="1968951"/>
            <a:ext cx="1052134" cy="32704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825" dirty="0">
                <a:solidFill>
                  <a:schemeClr val="tx1"/>
                </a:solidFill>
              </a:rPr>
              <a:t>Metadata Definitions</a:t>
            </a:r>
          </a:p>
        </p:txBody>
      </p:sp>
      <p:grpSp>
        <p:nvGrpSpPr>
          <p:cNvPr id="87" name="Group 86">
            <a:extLst>
              <a:ext uri="{FF2B5EF4-FFF2-40B4-BE49-F238E27FC236}">
                <a16:creationId xmlns:a16="http://schemas.microsoft.com/office/drawing/2014/main" id="{9B1883C1-2967-4AD7-85E6-61D89A366D9F}"/>
              </a:ext>
            </a:extLst>
          </p:cNvPr>
          <p:cNvGrpSpPr/>
          <p:nvPr/>
        </p:nvGrpSpPr>
        <p:grpSpPr>
          <a:xfrm>
            <a:off x="2462273" y="3772888"/>
            <a:ext cx="904924" cy="758468"/>
            <a:chOff x="3504670" y="3568195"/>
            <a:chExt cx="948607" cy="1011290"/>
          </a:xfrm>
        </p:grpSpPr>
        <p:sp>
          <p:nvSpPr>
            <p:cNvPr id="88" name="TextBox 87">
              <a:extLst>
                <a:ext uri="{FF2B5EF4-FFF2-40B4-BE49-F238E27FC236}">
                  <a16:creationId xmlns:a16="http://schemas.microsoft.com/office/drawing/2014/main" id="{AB848329-DD88-4A99-9081-6B404B0B6680}"/>
                </a:ext>
              </a:extLst>
            </p:cNvPr>
            <p:cNvSpPr txBox="1"/>
            <p:nvPr/>
          </p:nvSpPr>
          <p:spPr>
            <a:xfrm>
              <a:off x="3504670" y="4117820"/>
              <a:ext cx="948607" cy="461665"/>
            </a:xfrm>
            <a:prstGeom prst="rect">
              <a:avLst/>
            </a:prstGeom>
          </p:spPr>
          <p:txBody>
            <a:bodyPr wrap="square">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a:r>
                <a:rPr lang="en-US" sz="825" dirty="0">
                  <a:latin typeface="+mn-lt"/>
                </a:rPr>
                <a:t>Azure Active Directory</a:t>
              </a:r>
            </a:p>
          </p:txBody>
        </p:sp>
        <p:pic>
          <p:nvPicPr>
            <p:cNvPr id="89" name="Picture 40">
              <a:extLst>
                <a:ext uri="{FF2B5EF4-FFF2-40B4-BE49-F238E27FC236}">
                  <a16:creationId xmlns:a16="http://schemas.microsoft.com/office/drawing/2014/main" id="{3D94EF6D-CCF7-47E5-B09C-7BC17AB92450}"/>
                </a:ext>
              </a:extLst>
            </p:cNvPr>
            <p:cNvPicPr>
              <a:picLocks noChangeAspect="1"/>
            </p:cNvPicPr>
            <p:nvPr/>
          </p:nvPicPr>
          <p:blipFill>
            <a:blip r:embed="rId6">
              <a:extLst>
                <a:ext uri="{96DAC541-7B7A-43D3-8B79-37D633B846F1}">
                  <asvg:svgBlip xmlns:asvg="http://schemas.microsoft.com/office/drawing/2016/SVG/main" r:embed="rId7"/>
                </a:ext>
              </a:extLst>
            </a:blip>
            <a:stretch/>
          </p:blipFill>
          <p:spPr>
            <a:xfrm>
              <a:off x="3731921" y="3568195"/>
              <a:ext cx="431343" cy="548640"/>
            </a:xfrm>
            <a:prstGeom prst="rect">
              <a:avLst/>
            </a:prstGeom>
          </p:spPr>
        </p:pic>
      </p:grpSp>
      <p:sp>
        <p:nvSpPr>
          <p:cNvPr id="90" name="Rectangle 89">
            <a:extLst>
              <a:ext uri="{FF2B5EF4-FFF2-40B4-BE49-F238E27FC236}">
                <a16:creationId xmlns:a16="http://schemas.microsoft.com/office/drawing/2014/main" id="{F6162C72-CC40-41A2-A897-15D212A87AB3}"/>
              </a:ext>
            </a:extLst>
          </p:cNvPr>
          <p:cNvSpPr/>
          <p:nvPr/>
        </p:nvSpPr>
        <p:spPr>
          <a:xfrm>
            <a:off x="6110494" y="2477514"/>
            <a:ext cx="2034392" cy="135273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825" dirty="0">
                <a:solidFill>
                  <a:schemeClr val="tx1"/>
                </a:solidFill>
              </a:rPr>
              <a:t>Machine Learning &amp; Advanced Analytics</a:t>
            </a:r>
          </a:p>
        </p:txBody>
      </p:sp>
      <p:grpSp>
        <p:nvGrpSpPr>
          <p:cNvPr id="96" name="Group 95">
            <a:extLst>
              <a:ext uri="{FF2B5EF4-FFF2-40B4-BE49-F238E27FC236}">
                <a16:creationId xmlns:a16="http://schemas.microsoft.com/office/drawing/2014/main" id="{2E7681AB-B0B0-4E75-B272-2780B1593E88}"/>
              </a:ext>
            </a:extLst>
          </p:cNvPr>
          <p:cNvGrpSpPr/>
          <p:nvPr/>
        </p:nvGrpSpPr>
        <p:grpSpPr>
          <a:xfrm>
            <a:off x="3439318" y="3759355"/>
            <a:ext cx="711455" cy="758468"/>
            <a:chOff x="3504670" y="3568195"/>
            <a:chExt cx="948607" cy="1011290"/>
          </a:xfrm>
        </p:grpSpPr>
        <p:sp>
          <p:nvSpPr>
            <p:cNvPr id="97" name="TextBox 96">
              <a:extLst>
                <a:ext uri="{FF2B5EF4-FFF2-40B4-BE49-F238E27FC236}">
                  <a16:creationId xmlns:a16="http://schemas.microsoft.com/office/drawing/2014/main" id="{D455B83E-3BA7-4105-B6A8-FDD9292BB3C7}"/>
                </a:ext>
              </a:extLst>
            </p:cNvPr>
            <p:cNvSpPr txBox="1"/>
            <p:nvPr/>
          </p:nvSpPr>
          <p:spPr>
            <a:xfrm>
              <a:off x="3504670" y="4117820"/>
              <a:ext cx="948607" cy="461665"/>
            </a:xfrm>
            <a:prstGeom prst="rect">
              <a:avLst/>
            </a:prstGeom>
          </p:spPr>
          <p:txBody>
            <a:bodyPr wrap="square">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a:r>
                <a:rPr lang="en-US" sz="825" dirty="0">
                  <a:latin typeface="+mn-lt"/>
                </a:rPr>
                <a:t>Azure Key Vault</a:t>
              </a:r>
            </a:p>
          </p:txBody>
        </p:sp>
        <p:pic>
          <p:nvPicPr>
            <p:cNvPr id="98" name="Picture 40">
              <a:extLst>
                <a:ext uri="{FF2B5EF4-FFF2-40B4-BE49-F238E27FC236}">
                  <a16:creationId xmlns:a16="http://schemas.microsoft.com/office/drawing/2014/main" id="{1E768589-42AE-4023-ACDE-E1DA8EBCDA9D}"/>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3731921" y="3568195"/>
              <a:ext cx="474405" cy="474405"/>
            </a:xfrm>
            <a:prstGeom prst="rect">
              <a:avLst/>
            </a:prstGeom>
          </p:spPr>
        </p:pic>
      </p:grpSp>
      <p:grpSp>
        <p:nvGrpSpPr>
          <p:cNvPr id="107" name="Group 106">
            <a:extLst>
              <a:ext uri="{FF2B5EF4-FFF2-40B4-BE49-F238E27FC236}">
                <a16:creationId xmlns:a16="http://schemas.microsoft.com/office/drawing/2014/main" id="{6D74070C-3B8E-4E08-81FB-38B96ACEBAB2}"/>
              </a:ext>
            </a:extLst>
          </p:cNvPr>
          <p:cNvGrpSpPr/>
          <p:nvPr/>
        </p:nvGrpSpPr>
        <p:grpSpPr>
          <a:xfrm>
            <a:off x="6582241" y="2815644"/>
            <a:ext cx="956600" cy="758469"/>
            <a:chOff x="3504670" y="3568194"/>
            <a:chExt cx="948607" cy="1011292"/>
          </a:xfrm>
        </p:grpSpPr>
        <p:sp>
          <p:nvSpPr>
            <p:cNvPr id="108" name="TextBox 107">
              <a:extLst>
                <a:ext uri="{FF2B5EF4-FFF2-40B4-BE49-F238E27FC236}">
                  <a16:creationId xmlns:a16="http://schemas.microsoft.com/office/drawing/2014/main" id="{92B238CC-4265-48BF-AB01-45B099851E50}"/>
                </a:ext>
              </a:extLst>
            </p:cNvPr>
            <p:cNvSpPr txBox="1"/>
            <p:nvPr/>
          </p:nvSpPr>
          <p:spPr>
            <a:xfrm>
              <a:off x="3504670" y="4117820"/>
              <a:ext cx="948607" cy="461666"/>
            </a:xfrm>
            <a:prstGeom prst="rect">
              <a:avLst/>
            </a:prstGeom>
          </p:spPr>
          <p:txBody>
            <a:bodyPr wrap="square">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a:r>
                <a:rPr lang="en-US" sz="825" dirty="0">
                  <a:latin typeface="+mn-lt"/>
                </a:rPr>
                <a:t>Azure Machine Learning</a:t>
              </a:r>
            </a:p>
          </p:txBody>
        </p:sp>
        <p:pic>
          <p:nvPicPr>
            <p:cNvPr id="109" name="Picture 40">
              <a:extLst>
                <a:ext uri="{FF2B5EF4-FFF2-40B4-BE49-F238E27FC236}">
                  <a16:creationId xmlns:a16="http://schemas.microsoft.com/office/drawing/2014/main" id="{853D5415-F9E0-4713-8C2E-148CAB580543}"/>
                </a:ext>
              </a:extLst>
            </p:cNvPr>
            <p:cNvPicPr>
              <a:picLocks/>
            </p:cNvPicPr>
            <p:nvPr/>
          </p:nvPicPr>
          <p:blipFill>
            <a:blip r:embed="rId10">
              <a:extLst>
                <a:ext uri="{96DAC541-7B7A-43D3-8B79-37D633B846F1}">
                  <asvg:svgBlip xmlns:asvg="http://schemas.microsoft.com/office/drawing/2016/SVG/main" r:embed="rId11"/>
                </a:ext>
              </a:extLst>
            </a:blip>
            <a:srcRect/>
            <a:stretch/>
          </p:blipFill>
          <p:spPr>
            <a:xfrm>
              <a:off x="3731921" y="3568194"/>
              <a:ext cx="408042" cy="548640"/>
            </a:xfrm>
            <a:prstGeom prst="rect">
              <a:avLst/>
            </a:prstGeom>
          </p:spPr>
        </p:pic>
      </p:grpSp>
      <p:cxnSp>
        <p:nvCxnSpPr>
          <p:cNvPr id="119" name="Connector: Elbow 118">
            <a:extLst>
              <a:ext uri="{FF2B5EF4-FFF2-40B4-BE49-F238E27FC236}">
                <a16:creationId xmlns:a16="http://schemas.microsoft.com/office/drawing/2014/main" id="{7AAD3C25-7211-4694-A507-DDCD6EF436F0}"/>
              </a:ext>
            </a:extLst>
          </p:cNvPr>
          <p:cNvCxnSpPr>
            <a:cxnSpLocks/>
            <a:endCxn id="8" idx="2"/>
          </p:cNvCxnSpPr>
          <p:nvPr/>
        </p:nvCxnSpPr>
        <p:spPr>
          <a:xfrm rot="10800000">
            <a:off x="5304553" y="3092906"/>
            <a:ext cx="792596" cy="33559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A0A3398A-9168-4F13-A58E-823EE5CAB1B1}"/>
              </a:ext>
            </a:extLst>
          </p:cNvPr>
          <p:cNvCxnSpPr>
            <a:cxnSpLocks/>
          </p:cNvCxnSpPr>
          <p:nvPr/>
        </p:nvCxnSpPr>
        <p:spPr>
          <a:xfrm flipH="1" flipV="1">
            <a:off x="4706924" y="3503238"/>
            <a:ext cx="1396577" cy="45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29" name="Group 128">
            <a:extLst>
              <a:ext uri="{FF2B5EF4-FFF2-40B4-BE49-F238E27FC236}">
                <a16:creationId xmlns:a16="http://schemas.microsoft.com/office/drawing/2014/main" id="{B94D7181-89CB-48F6-AD29-284701AECABD}"/>
              </a:ext>
            </a:extLst>
          </p:cNvPr>
          <p:cNvGrpSpPr/>
          <p:nvPr/>
        </p:nvGrpSpPr>
        <p:grpSpPr>
          <a:xfrm>
            <a:off x="4426235" y="3816249"/>
            <a:ext cx="821460" cy="724301"/>
            <a:chOff x="3504670" y="3609446"/>
            <a:chExt cx="948607" cy="973982"/>
          </a:xfrm>
        </p:grpSpPr>
        <p:sp>
          <p:nvSpPr>
            <p:cNvPr id="130" name="TextBox 129">
              <a:extLst>
                <a:ext uri="{FF2B5EF4-FFF2-40B4-BE49-F238E27FC236}">
                  <a16:creationId xmlns:a16="http://schemas.microsoft.com/office/drawing/2014/main" id="{EFFE707B-B9CE-45B6-8BCC-D419AE6830AF}"/>
                </a:ext>
              </a:extLst>
            </p:cNvPr>
            <p:cNvSpPr txBox="1"/>
            <p:nvPr/>
          </p:nvSpPr>
          <p:spPr>
            <a:xfrm>
              <a:off x="3504670" y="4117820"/>
              <a:ext cx="948607" cy="465608"/>
            </a:xfrm>
            <a:prstGeom prst="rect">
              <a:avLst/>
            </a:prstGeom>
          </p:spPr>
          <p:txBody>
            <a:bodyPr wrap="square">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a:r>
                <a:rPr lang="en-US" sz="825" dirty="0">
                  <a:latin typeface="+mn-lt"/>
                </a:rPr>
                <a:t>Azure Monitor</a:t>
              </a:r>
            </a:p>
          </p:txBody>
        </p:sp>
        <p:pic>
          <p:nvPicPr>
            <p:cNvPr id="131" name="Picture 40">
              <a:extLst>
                <a:ext uri="{FF2B5EF4-FFF2-40B4-BE49-F238E27FC236}">
                  <a16:creationId xmlns:a16="http://schemas.microsoft.com/office/drawing/2014/main" id="{B8D19607-8E08-40D2-A980-01B2B6F879A5}"/>
                </a:ext>
              </a:extLst>
            </p:cNvPr>
            <p:cNvPicPr>
              <a:picLocks noChangeAspect="1"/>
            </p:cNvPicPr>
            <p:nvPr/>
          </p:nvPicPr>
          <p:blipFill>
            <a:blip r:embed="rId12" cstate="print">
              <a:extLst>
                <a:ext uri="{28A0092B-C50C-407E-A947-70E740481C1C}">
                  <a14:useLocalDpi xmlns:a14="http://schemas.microsoft.com/office/drawing/2010/main" val="0"/>
                </a:ext>
              </a:extLst>
            </a:blip>
            <a:srcRect/>
            <a:stretch/>
          </p:blipFill>
          <p:spPr>
            <a:xfrm>
              <a:off x="3794887" y="3609446"/>
              <a:ext cx="368172" cy="474405"/>
            </a:xfrm>
            <a:prstGeom prst="rect">
              <a:avLst/>
            </a:prstGeom>
          </p:spPr>
        </p:pic>
      </p:grpSp>
      <p:pic>
        <p:nvPicPr>
          <p:cNvPr id="1028" name="Picture 4" descr="Microsoft Excel - Wikipedia">
            <a:extLst>
              <a:ext uri="{FF2B5EF4-FFF2-40B4-BE49-F238E27FC236}">
                <a16:creationId xmlns:a16="http://schemas.microsoft.com/office/drawing/2014/main" id="{D75B133A-DC33-4BC3-A498-887238397B8B}"/>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6430258" y="1757827"/>
            <a:ext cx="593957" cy="550622"/>
          </a:xfrm>
          <a:prstGeom prst="rect">
            <a:avLst/>
          </a:prstGeom>
          <a:noFill/>
          <a:extLst>
            <a:ext uri="{909E8E84-426E-40DD-AFC4-6F175D3DCCD1}">
              <a14:hiddenFill xmlns:a14="http://schemas.microsoft.com/office/drawing/2010/main">
                <a:solidFill>
                  <a:srgbClr val="FFFFFF"/>
                </a:solidFill>
              </a14:hiddenFill>
            </a:ext>
          </a:extLst>
        </p:spPr>
      </p:pic>
      <p:grpSp>
        <p:nvGrpSpPr>
          <p:cNvPr id="91" name="Group 90">
            <a:extLst>
              <a:ext uri="{FF2B5EF4-FFF2-40B4-BE49-F238E27FC236}">
                <a16:creationId xmlns:a16="http://schemas.microsoft.com/office/drawing/2014/main" id="{E984875F-3AD1-41DA-8B47-B57C454B68D5}"/>
              </a:ext>
            </a:extLst>
          </p:cNvPr>
          <p:cNvGrpSpPr/>
          <p:nvPr/>
        </p:nvGrpSpPr>
        <p:grpSpPr>
          <a:xfrm>
            <a:off x="4891969" y="1944983"/>
            <a:ext cx="711455" cy="894984"/>
            <a:chOff x="3504670" y="3555451"/>
            <a:chExt cx="948607" cy="1193312"/>
          </a:xfrm>
        </p:grpSpPr>
        <p:sp>
          <p:nvSpPr>
            <p:cNvPr id="92" name="TextBox 91">
              <a:extLst>
                <a:ext uri="{FF2B5EF4-FFF2-40B4-BE49-F238E27FC236}">
                  <a16:creationId xmlns:a16="http://schemas.microsoft.com/office/drawing/2014/main" id="{BC45B2D7-DB3E-4818-B8DE-305FB05AC5B3}"/>
                </a:ext>
              </a:extLst>
            </p:cNvPr>
            <p:cNvSpPr txBox="1"/>
            <p:nvPr/>
          </p:nvSpPr>
          <p:spPr>
            <a:xfrm>
              <a:off x="3504670" y="4117821"/>
              <a:ext cx="948607" cy="630942"/>
            </a:xfrm>
            <a:prstGeom prst="rect">
              <a:avLst/>
            </a:prstGeom>
          </p:spPr>
          <p:txBody>
            <a:bodyPr wrap="square">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a:r>
                <a:rPr lang="en-US" sz="825" dirty="0">
                  <a:latin typeface="+mn-lt"/>
                </a:rPr>
                <a:t>Synapse Serverless SQL Pool</a:t>
              </a:r>
            </a:p>
          </p:txBody>
        </p:sp>
        <p:pic>
          <p:nvPicPr>
            <p:cNvPr id="93" name="Picture 40">
              <a:extLst>
                <a:ext uri="{FF2B5EF4-FFF2-40B4-BE49-F238E27FC236}">
                  <a16:creationId xmlns:a16="http://schemas.microsoft.com/office/drawing/2014/main" id="{B8E60B93-7D22-4DB7-AA76-F34B32F190E9}"/>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770573" y="3555451"/>
              <a:ext cx="474405" cy="474405"/>
            </a:xfrm>
            <a:prstGeom prst="rect">
              <a:avLst/>
            </a:prstGeom>
          </p:spPr>
        </p:pic>
      </p:grpSp>
      <p:cxnSp>
        <p:nvCxnSpPr>
          <p:cNvPr id="135" name="Connector: Elbow 134">
            <a:extLst>
              <a:ext uri="{FF2B5EF4-FFF2-40B4-BE49-F238E27FC236}">
                <a16:creationId xmlns:a16="http://schemas.microsoft.com/office/drawing/2014/main" id="{94F206AE-8CDB-42CA-889D-315CEA8C5386}"/>
              </a:ext>
            </a:extLst>
          </p:cNvPr>
          <p:cNvCxnSpPr>
            <a:cxnSpLocks/>
          </p:cNvCxnSpPr>
          <p:nvPr/>
        </p:nvCxnSpPr>
        <p:spPr>
          <a:xfrm rot="10800000" flipV="1">
            <a:off x="4701026" y="2034983"/>
            <a:ext cx="1392762" cy="1188357"/>
          </a:xfrm>
          <a:prstGeom prst="bentConnector3">
            <a:avLst>
              <a:gd name="adj1" fmla="val 12770"/>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79" name="Group 78">
            <a:extLst>
              <a:ext uri="{FF2B5EF4-FFF2-40B4-BE49-F238E27FC236}">
                <a16:creationId xmlns:a16="http://schemas.microsoft.com/office/drawing/2014/main" id="{6F854E3F-884C-45B2-8BAF-13D145FD2093}"/>
              </a:ext>
            </a:extLst>
          </p:cNvPr>
          <p:cNvGrpSpPr/>
          <p:nvPr/>
        </p:nvGrpSpPr>
        <p:grpSpPr>
          <a:xfrm>
            <a:off x="5269297" y="3820142"/>
            <a:ext cx="829084" cy="707848"/>
            <a:chOff x="6545319" y="3652204"/>
            <a:chExt cx="1079488" cy="886607"/>
          </a:xfrm>
        </p:grpSpPr>
        <p:sp>
          <p:nvSpPr>
            <p:cNvPr id="80" name="Rectangle 79">
              <a:extLst>
                <a:ext uri="{FF2B5EF4-FFF2-40B4-BE49-F238E27FC236}">
                  <a16:creationId xmlns:a16="http://schemas.microsoft.com/office/drawing/2014/main" id="{6EB858AC-E2F4-45A0-9272-1000481A041D}"/>
                </a:ext>
              </a:extLst>
            </p:cNvPr>
            <p:cNvSpPr/>
            <p:nvPr/>
          </p:nvSpPr>
          <p:spPr>
            <a:xfrm>
              <a:off x="6545319" y="4105121"/>
              <a:ext cx="1079488" cy="433690"/>
            </a:xfrm>
            <a:prstGeom prst="rect">
              <a:avLst/>
            </a:prstGeom>
          </p:spPr>
          <p:txBody>
            <a:bodyPr wrap="square">
              <a:spAutoFit/>
            </a:bodyPr>
            <a:lstStyle/>
            <a:p>
              <a:pPr defTabSz="713230"/>
              <a:r>
                <a:rPr lang="en-US" sz="825" kern="0" dirty="0">
                  <a:ea typeface="MS PGothic" panose="020B0600070205080204" pitchFamily="34" charset="-128"/>
                  <a:cs typeface="Segoe UI Semibold" panose="020B0702040204020203" pitchFamily="34" charset="0"/>
                </a:rPr>
                <a:t>Synapse Analytics</a:t>
              </a:r>
            </a:p>
          </p:txBody>
        </p:sp>
        <p:pic>
          <p:nvPicPr>
            <p:cNvPr id="82" name="Picture 271">
              <a:extLst>
                <a:ext uri="{FF2B5EF4-FFF2-40B4-BE49-F238E27FC236}">
                  <a16:creationId xmlns:a16="http://schemas.microsoft.com/office/drawing/2014/main" id="{9D74D684-C41E-47C7-A634-5826E87AD524}"/>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6712121" y="3652204"/>
              <a:ext cx="475488" cy="475488"/>
            </a:xfrm>
            <a:prstGeom prst="rect">
              <a:avLst/>
            </a:prstGeom>
          </p:spPr>
        </p:pic>
      </p:grpSp>
      <p:pic>
        <p:nvPicPr>
          <p:cNvPr id="3" name="Picture 2" descr="Dynamics AX to Business Central Migration —Endeavour Solutions">
            <a:extLst>
              <a:ext uri="{FF2B5EF4-FFF2-40B4-BE49-F238E27FC236}">
                <a16:creationId xmlns:a16="http://schemas.microsoft.com/office/drawing/2014/main" id="{73EB3F08-D7BD-0B17-BF36-79E475152C8B}"/>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682956" y="1051512"/>
            <a:ext cx="671725" cy="67172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descr="What is Dataverse?">
            <a:extLst>
              <a:ext uri="{FF2B5EF4-FFF2-40B4-BE49-F238E27FC236}">
                <a16:creationId xmlns:a16="http://schemas.microsoft.com/office/drawing/2014/main" id="{246F7636-4469-C485-A5A1-EE26102A3F4D}"/>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667913" y="1779571"/>
            <a:ext cx="686768" cy="686768"/>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654AC060-019C-E6AA-BB6E-3F9A45227805}"/>
              </a:ext>
            </a:extLst>
          </p:cNvPr>
          <p:cNvSpPr txBox="1"/>
          <p:nvPr/>
        </p:nvSpPr>
        <p:spPr>
          <a:xfrm>
            <a:off x="664556" y="2363747"/>
            <a:ext cx="833323" cy="230832"/>
          </a:xfrm>
          <a:prstGeom prst="rect">
            <a:avLst/>
          </a:prstGeom>
          <a:noFill/>
        </p:spPr>
        <p:txBody>
          <a:bodyPr wrap="square" rtlCol="0">
            <a:spAutoFit/>
          </a:bodyPr>
          <a:lstStyle/>
          <a:p>
            <a:r>
              <a:rPr lang="en-US" sz="900" dirty="0"/>
              <a:t>Dataverse</a:t>
            </a:r>
          </a:p>
        </p:txBody>
      </p:sp>
      <p:sp>
        <p:nvSpPr>
          <p:cNvPr id="20" name="TextBox 19">
            <a:extLst>
              <a:ext uri="{FF2B5EF4-FFF2-40B4-BE49-F238E27FC236}">
                <a16:creationId xmlns:a16="http://schemas.microsoft.com/office/drawing/2014/main" id="{6D991E57-EE0E-485C-E9E4-253EE3CB2805}"/>
              </a:ext>
            </a:extLst>
          </p:cNvPr>
          <p:cNvSpPr txBox="1"/>
          <p:nvPr/>
        </p:nvSpPr>
        <p:spPr>
          <a:xfrm>
            <a:off x="635659" y="3406697"/>
            <a:ext cx="1024196" cy="230832"/>
          </a:xfrm>
          <a:prstGeom prst="rect">
            <a:avLst/>
          </a:prstGeom>
          <a:noFill/>
        </p:spPr>
        <p:txBody>
          <a:bodyPr wrap="square" rtlCol="0">
            <a:spAutoFit/>
          </a:bodyPr>
          <a:lstStyle/>
          <a:p>
            <a:r>
              <a:rPr lang="en-US" sz="900" dirty="0"/>
              <a:t>Legacy ERP</a:t>
            </a:r>
          </a:p>
        </p:txBody>
      </p:sp>
      <p:pic>
        <p:nvPicPr>
          <p:cNvPr id="1034" name="Picture 10" descr="Iot Logos Vector Images (over 2,600)">
            <a:extLst>
              <a:ext uri="{FF2B5EF4-FFF2-40B4-BE49-F238E27FC236}">
                <a16:creationId xmlns:a16="http://schemas.microsoft.com/office/drawing/2014/main" id="{6366B8FE-E0EC-9F5C-B503-FAC5E7CF8DBA}"/>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719552" y="3692709"/>
            <a:ext cx="650987" cy="541463"/>
          </a:xfrm>
          <a:prstGeom prst="rect">
            <a:avLst/>
          </a:prstGeom>
          <a:noFill/>
          <a:extLst>
            <a:ext uri="{909E8E84-426E-40DD-AFC4-6F175D3DCCD1}">
              <a14:hiddenFill xmlns:a14="http://schemas.microsoft.com/office/drawing/2010/main">
                <a:solidFill>
                  <a:srgbClr val="FFFFFF"/>
                </a:solidFill>
              </a14:hiddenFill>
            </a:ext>
          </a:extLst>
        </p:spPr>
      </p:pic>
      <p:sp>
        <p:nvSpPr>
          <p:cNvPr id="84" name="TextBox 83">
            <a:extLst>
              <a:ext uri="{FF2B5EF4-FFF2-40B4-BE49-F238E27FC236}">
                <a16:creationId xmlns:a16="http://schemas.microsoft.com/office/drawing/2014/main" id="{8B1C9264-6DAD-C698-EF22-76B171088147}"/>
              </a:ext>
            </a:extLst>
          </p:cNvPr>
          <p:cNvSpPr txBox="1"/>
          <p:nvPr/>
        </p:nvSpPr>
        <p:spPr>
          <a:xfrm>
            <a:off x="628816" y="4234171"/>
            <a:ext cx="1024196" cy="230832"/>
          </a:xfrm>
          <a:prstGeom prst="rect">
            <a:avLst/>
          </a:prstGeom>
          <a:noFill/>
        </p:spPr>
        <p:txBody>
          <a:bodyPr wrap="square" rtlCol="0">
            <a:spAutoFit/>
          </a:bodyPr>
          <a:lstStyle/>
          <a:p>
            <a:r>
              <a:rPr lang="en-US" sz="900" dirty="0"/>
              <a:t>IoT Telemetry</a:t>
            </a:r>
          </a:p>
        </p:txBody>
      </p:sp>
      <p:pic>
        <p:nvPicPr>
          <p:cNvPr id="85" name="Picture 84" descr="Dynamics AX to Business Central Migration —Endeavour Solutions">
            <a:extLst>
              <a:ext uri="{FF2B5EF4-FFF2-40B4-BE49-F238E27FC236}">
                <a16:creationId xmlns:a16="http://schemas.microsoft.com/office/drawing/2014/main" id="{AA298FA1-F8B2-DF92-9440-2982C3630E4F}"/>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702623" y="1051512"/>
            <a:ext cx="671725" cy="671725"/>
          </a:xfrm>
          <a:prstGeom prst="rect">
            <a:avLst/>
          </a:prstGeom>
          <a:noFill/>
          <a:extLst>
            <a:ext uri="{909E8E84-426E-40DD-AFC4-6F175D3DCCD1}">
              <a14:hiddenFill xmlns:a14="http://schemas.microsoft.com/office/drawing/2010/main">
                <a:solidFill>
                  <a:srgbClr val="FFFFFF"/>
                </a:solidFill>
              </a14:hiddenFill>
            </a:ext>
          </a:extLst>
        </p:spPr>
      </p:pic>
      <p:pic>
        <p:nvPicPr>
          <p:cNvPr id="86" name="Picture 4" descr="What is Dataverse?">
            <a:extLst>
              <a:ext uri="{FF2B5EF4-FFF2-40B4-BE49-F238E27FC236}">
                <a16:creationId xmlns:a16="http://schemas.microsoft.com/office/drawing/2014/main" id="{CF7931D2-AD66-F92C-5270-FE1823203424}"/>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687580" y="1779570"/>
            <a:ext cx="686768" cy="686768"/>
          </a:xfrm>
          <a:prstGeom prst="rect">
            <a:avLst/>
          </a:prstGeom>
          <a:noFill/>
          <a:extLst>
            <a:ext uri="{909E8E84-426E-40DD-AFC4-6F175D3DCCD1}">
              <a14:hiddenFill xmlns:a14="http://schemas.microsoft.com/office/drawing/2010/main">
                <a:solidFill>
                  <a:srgbClr val="FFFFFF"/>
                </a:solidFill>
              </a14:hiddenFill>
            </a:ext>
          </a:extLst>
        </p:spPr>
      </p:pic>
      <p:pic>
        <p:nvPicPr>
          <p:cNvPr id="95" name="Picture 10" descr="Iot Logos Vector Images (over 2,600)">
            <a:extLst>
              <a:ext uri="{FF2B5EF4-FFF2-40B4-BE49-F238E27FC236}">
                <a16:creationId xmlns:a16="http://schemas.microsoft.com/office/drawing/2014/main" id="{C80852A5-45C1-50F3-672D-91324802581B}"/>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739219" y="3692708"/>
            <a:ext cx="650987" cy="541463"/>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026" name="Picture 2" descr="GitHub - magicheron/AzureDataLakeGen2-SDK: Simple Azure DataLake Gen 2 SDK  implementation">
            <a:extLst>
              <a:ext uri="{FF2B5EF4-FFF2-40B4-BE49-F238E27FC236}">
                <a16:creationId xmlns:a16="http://schemas.microsoft.com/office/drawing/2014/main" id="{655A84F5-B5A5-EBAB-8281-8A520FA57172}"/>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2318672" y="2740950"/>
            <a:ext cx="859440" cy="687552"/>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53CDDFAA-2FC6-D618-E67D-1D62B28D7447}"/>
              </a:ext>
            </a:extLst>
          </p:cNvPr>
          <p:cNvPicPr>
            <a:picLocks noChangeAspect="1"/>
          </p:cNvPicPr>
          <p:nvPr/>
        </p:nvPicPr>
        <p:blipFill>
          <a:blip r:embed="rId20"/>
          <a:stretch>
            <a:fillRect/>
          </a:stretch>
        </p:blipFill>
        <p:spPr>
          <a:xfrm>
            <a:off x="5023072" y="1003519"/>
            <a:ext cx="492450" cy="519657"/>
          </a:xfrm>
          <a:prstGeom prst="rect">
            <a:avLst/>
          </a:prstGeom>
        </p:spPr>
      </p:pic>
      <p:sp>
        <p:nvSpPr>
          <p:cNvPr id="83" name="Rectangle 82">
            <a:extLst>
              <a:ext uri="{FF2B5EF4-FFF2-40B4-BE49-F238E27FC236}">
                <a16:creationId xmlns:a16="http://schemas.microsoft.com/office/drawing/2014/main" id="{A1BF0058-3951-E5CC-F914-E5EDC3574E95}"/>
              </a:ext>
            </a:extLst>
          </p:cNvPr>
          <p:cNvSpPr/>
          <p:nvPr/>
        </p:nvSpPr>
        <p:spPr>
          <a:xfrm>
            <a:off x="4848071" y="1509294"/>
            <a:ext cx="829084" cy="346249"/>
          </a:xfrm>
          <a:prstGeom prst="rect">
            <a:avLst/>
          </a:prstGeom>
        </p:spPr>
        <p:txBody>
          <a:bodyPr wrap="square">
            <a:spAutoFit/>
          </a:bodyPr>
          <a:lstStyle/>
          <a:p>
            <a:pPr algn="ctr" defTabSz="713230"/>
            <a:r>
              <a:rPr lang="en-US" sz="825" kern="0" dirty="0">
                <a:ea typeface="MS PGothic" panose="020B0600070205080204" pitchFamily="34" charset="-128"/>
                <a:cs typeface="Segoe UI Semibold" panose="020B0702040204020203" pitchFamily="34" charset="0"/>
              </a:rPr>
              <a:t>Synapse Spark Pool</a:t>
            </a:r>
          </a:p>
        </p:txBody>
      </p:sp>
      <p:pic>
        <p:nvPicPr>
          <p:cNvPr id="64" name="Picture 63">
            <a:extLst>
              <a:ext uri="{FF2B5EF4-FFF2-40B4-BE49-F238E27FC236}">
                <a16:creationId xmlns:a16="http://schemas.microsoft.com/office/drawing/2014/main" id="{AAE6E8AD-7B22-8C4E-711E-E0DDB7E46F94}"/>
              </a:ext>
            </a:extLst>
          </p:cNvPr>
          <p:cNvPicPr>
            <a:picLocks noChangeAspect="1"/>
          </p:cNvPicPr>
          <p:nvPr/>
        </p:nvPicPr>
        <p:blipFill>
          <a:blip r:embed="rId21"/>
          <a:stretch>
            <a:fillRect/>
          </a:stretch>
        </p:blipFill>
        <p:spPr>
          <a:xfrm>
            <a:off x="726521" y="2660514"/>
            <a:ext cx="722332" cy="722332"/>
          </a:xfrm>
          <a:prstGeom prst="rect">
            <a:avLst/>
          </a:prstGeom>
        </p:spPr>
      </p:pic>
      <p:pic>
        <p:nvPicPr>
          <p:cNvPr id="10" name="Picture 2" descr="Microsoft BI Tools: ADF: Looping through pipelines and execute them">
            <a:extLst>
              <a:ext uri="{FF2B5EF4-FFF2-40B4-BE49-F238E27FC236}">
                <a16:creationId xmlns:a16="http://schemas.microsoft.com/office/drawing/2014/main" id="{5CC8A928-4528-79AE-7ED5-8CCC654B338B}"/>
              </a:ext>
            </a:extLst>
          </p:cNvPr>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2573803" y="1026296"/>
            <a:ext cx="407216" cy="3610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21041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A9F061-57EB-580A-6864-26595A5C62D2}"/>
              </a:ext>
            </a:extLst>
          </p:cNvPr>
          <p:cNvSpPr>
            <a:spLocks noGrp="1"/>
          </p:cNvSpPr>
          <p:nvPr>
            <p:ph type="title"/>
          </p:nvPr>
        </p:nvSpPr>
        <p:spPr>
          <a:xfrm>
            <a:off x="242588" y="10555"/>
            <a:ext cx="832279" cy="388889"/>
          </a:xfrm>
        </p:spPr>
        <p:txBody>
          <a:bodyPr/>
          <a:lstStyle/>
          <a:p>
            <a:r>
              <a:rPr lang="en-US" dirty="0"/>
              <a:t>Demo</a:t>
            </a:r>
          </a:p>
        </p:txBody>
      </p:sp>
      <p:sp>
        <p:nvSpPr>
          <p:cNvPr id="3" name="Content Placeholder 2">
            <a:extLst>
              <a:ext uri="{FF2B5EF4-FFF2-40B4-BE49-F238E27FC236}">
                <a16:creationId xmlns:a16="http://schemas.microsoft.com/office/drawing/2014/main" id="{AE3170DB-F3DA-0398-ED8B-0EB6631FCBF8}"/>
              </a:ext>
            </a:extLst>
          </p:cNvPr>
          <p:cNvSpPr>
            <a:spLocks noGrp="1"/>
          </p:cNvSpPr>
          <p:nvPr>
            <p:ph idx="1"/>
          </p:nvPr>
        </p:nvSpPr>
        <p:spPr/>
        <p:txBody>
          <a:bodyPr/>
          <a:lstStyle/>
          <a:p>
            <a:r>
              <a:rPr lang="en-US" dirty="0"/>
              <a:t>Walk around a working platform</a:t>
            </a:r>
          </a:p>
        </p:txBody>
      </p:sp>
    </p:spTree>
    <p:extLst>
      <p:ext uri="{BB962C8B-B14F-4D97-AF65-F5344CB8AC3E}">
        <p14:creationId xmlns:p14="http://schemas.microsoft.com/office/powerpoint/2010/main" val="725078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D4AC00-9C7E-4FD9-B76A-F31059BFCF63}"/>
              </a:ext>
            </a:extLst>
          </p:cNvPr>
          <p:cNvSpPr>
            <a:spLocks noGrp="1"/>
          </p:cNvSpPr>
          <p:nvPr>
            <p:ph type="title"/>
          </p:nvPr>
        </p:nvSpPr>
        <p:spPr>
          <a:xfrm>
            <a:off x="242588" y="10555"/>
            <a:ext cx="5659755" cy="388889"/>
          </a:xfrm>
        </p:spPr>
        <p:txBody>
          <a:bodyPr/>
          <a:lstStyle/>
          <a:p>
            <a:r>
              <a:rPr lang="en-US" dirty="0">
                <a:solidFill>
                  <a:schemeClr val="bg1">
                    <a:lumMod val="20000"/>
                    <a:lumOff val="80000"/>
                  </a:schemeClr>
                </a:solidFill>
              </a:rPr>
              <a:t>SQL Server as a Enterprise Data Architecture (EDA)</a:t>
            </a:r>
          </a:p>
        </p:txBody>
      </p:sp>
      <p:sp>
        <p:nvSpPr>
          <p:cNvPr id="5" name="Flowchart: Magnetic Disk 4">
            <a:extLst>
              <a:ext uri="{FF2B5EF4-FFF2-40B4-BE49-F238E27FC236}">
                <a16:creationId xmlns:a16="http://schemas.microsoft.com/office/drawing/2014/main" id="{386A50F6-EEF2-490E-85E0-F57F0B0E37F4}"/>
              </a:ext>
            </a:extLst>
          </p:cNvPr>
          <p:cNvSpPr/>
          <p:nvPr/>
        </p:nvSpPr>
        <p:spPr>
          <a:xfrm>
            <a:off x="137604" y="1349405"/>
            <a:ext cx="865572" cy="679142"/>
          </a:xfrm>
          <a:prstGeom prst="flowChartMagneticDisk">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solidFill>
              </a:rPr>
              <a:t>source</a:t>
            </a:r>
          </a:p>
        </p:txBody>
      </p:sp>
      <p:sp>
        <p:nvSpPr>
          <p:cNvPr id="9" name="Flowchart: Magnetic Disk 8">
            <a:extLst>
              <a:ext uri="{FF2B5EF4-FFF2-40B4-BE49-F238E27FC236}">
                <a16:creationId xmlns:a16="http://schemas.microsoft.com/office/drawing/2014/main" id="{9920135A-EFAB-4B70-BBDE-72CCCC79C42E}"/>
              </a:ext>
            </a:extLst>
          </p:cNvPr>
          <p:cNvSpPr/>
          <p:nvPr/>
        </p:nvSpPr>
        <p:spPr>
          <a:xfrm>
            <a:off x="1834718" y="2385133"/>
            <a:ext cx="961747" cy="614029"/>
          </a:xfrm>
          <a:prstGeom prst="flowChartMagneticDisk">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staging</a:t>
            </a:r>
          </a:p>
        </p:txBody>
      </p:sp>
      <p:sp>
        <p:nvSpPr>
          <p:cNvPr id="10" name="Flowchart: Magnetic Disk 9">
            <a:extLst>
              <a:ext uri="{FF2B5EF4-FFF2-40B4-BE49-F238E27FC236}">
                <a16:creationId xmlns:a16="http://schemas.microsoft.com/office/drawing/2014/main" id="{BCB108EF-C664-413F-8C01-8C0250EE65AA}"/>
              </a:ext>
            </a:extLst>
          </p:cNvPr>
          <p:cNvSpPr/>
          <p:nvPr/>
        </p:nvSpPr>
        <p:spPr>
          <a:xfrm>
            <a:off x="3519997" y="2052221"/>
            <a:ext cx="1652726" cy="1210323"/>
          </a:xfrm>
          <a:prstGeom prst="flowChartMagneticDisk">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ods</a:t>
            </a:r>
            <a:endParaRPr lang="en-US" dirty="0">
              <a:solidFill>
                <a:schemeClr val="tx1"/>
              </a:solidFill>
            </a:endParaRPr>
          </a:p>
        </p:txBody>
      </p:sp>
      <p:sp>
        <p:nvSpPr>
          <p:cNvPr id="11" name="Flowchart: Magnetic Disk 10">
            <a:extLst>
              <a:ext uri="{FF2B5EF4-FFF2-40B4-BE49-F238E27FC236}">
                <a16:creationId xmlns:a16="http://schemas.microsoft.com/office/drawing/2014/main" id="{5D8F9E50-A1B7-472F-B42F-5B73C40E6D2B}"/>
              </a:ext>
            </a:extLst>
          </p:cNvPr>
          <p:cNvSpPr/>
          <p:nvPr/>
        </p:nvSpPr>
        <p:spPr>
          <a:xfrm>
            <a:off x="5819313" y="2052220"/>
            <a:ext cx="1595024" cy="1157057"/>
          </a:xfrm>
          <a:prstGeom prst="flowChartMagneticDisk">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data warehouse</a:t>
            </a:r>
          </a:p>
        </p:txBody>
      </p:sp>
      <p:sp>
        <p:nvSpPr>
          <p:cNvPr id="14" name="Arrow: Right 13">
            <a:extLst>
              <a:ext uri="{FF2B5EF4-FFF2-40B4-BE49-F238E27FC236}">
                <a16:creationId xmlns:a16="http://schemas.microsoft.com/office/drawing/2014/main" id="{33F319FC-1706-49EB-BBE2-360F0FFC3EBD}"/>
              </a:ext>
            </a:extLst>
          </p:cNvPr>
          <p:cNvSpPr/>
          <p:nvPr/>
        </p:nvSpPr>
        <p:spPr>
          <a:xfrm>
            <a:off x="7458720" y="2426649"/>
            <a:ext cx="665825" cy="530996"/>
          </a:xfrm>
          <a:prstGeom prst="rightArrow">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etl</a:t>
            </a:r>
          </a:p>
        </p:txBody>
      </p:sp>
      <p:sp>
        <p:nvSpPr>
          <p:cNvPr id="15" name="Arrow: Right 14">
            <a:extLst>
              <a:ext uri="{FF2B5EF4-FFF2-40B4-BE49-F238E27FC236}">
                <a16:creationId xmlns:a16="http://schemas.microsoft.com/office/drawing/2014/main" id="{29ED71FF-316F-4AEB-9803-3982D0137410}"/>
              </a:ext>
            </a:extLst>
          </p:cNvPr>
          <p:cNvSpPr/>
          <p:nvPr/>
        </p:nvSpPr>
        <p:spPr>
          <a:xfrm>
            <a:off x="2854172" y="2475563"/>
            <a:ext cx="665825" cy="530996"/>
          </a:xfrm>
          <a:prstGeom prst="rightArrow">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etl</a:t>
            </a:r>
          </a:p>
        </p:txBody>
      </p:sp>
      <p:sp>
        <p:nvSpPr>
          <p:cNvPr id="16" name="Arrow: Right 15">
            <a:extLst>
              <a:ext uri="{FF2B5EF4-FFF2-40B4-BE49-F238E27FC236}">
                <a16:creationId xmlns:a16="http://schemas.microsoft.com/office/drawing/2014/main" id="{2B45B4F9-ACBA-4316-949F-655AEFF6488E}"/>
              </a:ext>
            </a:extLst>
          </p:cNvPr>
          <p:cNvSpPr/>
          <p:nvPr/>
        </p:nvSpPr>
        <p:spPr>
          <a:xfrm>
            <a:off x="5182339" y="2524957"/>
            <a:ext cx="665825" cy="530996"/>
          </a:xfrm>
          <a:prstGeom prst="rightArrow">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etl</a:t>
            </a:r>
          </a:p>
        </p:txBody>
      </p:sp>
      <p:sp>
        <p:nvSpPr>
          <p:cNvPr id="17" name="Arrow: Right 16">
            <a:extLst>
              <a:ext uri="{FF2B5EF4-FFF2-40B4-BE49-F238E27FC236}">
                <a16:creationId xmlns:a16="http://schemas.microsoft.com/office/drawing/2014/main" id="{E7D4D598-FCF6-4A6F-8CD2-675AC2796BB1}"/>
              </a:ext>
            </a:extLst>
          </p:cNvPr>
          <p:cNvSpPr/>
          <p:nvPr/>
        </p:nvSpPr>
        <p:spPr>
          <a:xfrm>
            <a:off x="1124510" y="2504537"/>
            <a:ext cx="665825" cy="530996"/>
          </a:xfrm>
          <a:prstGeom prst="rightArrow">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etl</a:t>
            </a:r>
          </a:p>
        </p:txBody>
      </p:sp>
      <p:pic>
        <p:nvPicPr>
          <p:cNvPr id="1026" name="Picture 2" descr="Image result for analysis services cube icon">
            <a:extLst>
              <a:ext uri="{FF2B5EF4-FFF2-40B4-BE49-F238E27FC236}">
                <a16:creationId xmlns:a16="http://schemas.microsoft.com/office/drawing/2014/main" id="{CF75A93C-8758-4D3B-9E4B-CCE98CBABBC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155251" y="2088047"/>
            <a:ext cx="798017" cy="79801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power bi icon">
            <a:extLst>
              <a:ext uri="{FF2B5EF4-FFF2-40B4-BE49-F238E27FC236}">
                <a16:creationId xmlns:a16="http://schemas.microsoft.com/office/drawing/2014/main" id="{22BB91F6-2EC9-4F05-90AB-83B247FEC2D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55251" y="4145352"/>
            <a:ext cx="886613" cy="886613"/>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8F7708E6-92A8-4EB8-B2CA-B343F6D77F2C}"/>
              </a:ext>
            </a:extLst>
          </p:cNvPr>
          <p:cNvSpPr txBox="1"/>
          <p:nvPr/>
        </p:nvSpPr>
        <p:spPr>
          <a:xfrm>
            <a:off x="8051311" y="3055953"/>
            <a:ext cx="872355" cy="369332"/>
          </a:xfrm>
          <a:prstGeom prst="rect">
            <a:avLst/>
          </a:prstGeom>
          <a:noFill/>
        </p:spPr>
        <p:txBody>
          <a:bodyPr wrap="none" rtlCol="0">
            <a:spAutoFit/>
          </a:bodyPr>
          <a:lstStyle/>
          <a:p>
            <a:r>
              <a:rPr lang="en-US" dirty="0"/>
              <a:t>and/or</a:t>
            </a:r>
          </a:p>
        </p:txBody>
      </p:sp>
      <p:sp>
        <p:nvSpPr>
          <p:cNvPr id="22" name="Flowchart: Magnetic Disk 21">
            <a:extLst>
              <a:ext uri="{FF2B5EF4-FFF2-40B4-BE49-F238E27FC236}">
                <a16:creationId xmlns:a16="http://schemas.microsoft.com/office/drawing/2014/main" id="{29CC4552-2856-4A04-9F0B-668DA6F1686C}"/>
              </a:ext>
            </a:extLst>
          </p:cNvPr>
          <p:cNvSpPr/>
          <p:nvPr/>
        </p:nvSpPr>
        <p:spPr>
          <a:xfrm>
            <a:off x="137604" y="2147484"/>
            <a:ext cx="865572" cy="679142"/>
          </a:xfrm>
          <a:prstGeom prst="flowChartMagneticDisk">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solidFill>
              </a:rPr>
              <a:t>source</a:t>
            </a:r>
          </a:p>
        </p:txBody>
      </p:sp>
      <p:sp>
        <p:nvSpPr>
          <p:cNvPr id="23" name="Flowchart: Magnetic Disk 22">
            <a:extLst>
              <a:ext uri="{FF2B5EF4-FFF2-40B4-BE49-F238E27FC236}">
                <a16:creationId xmlns:a16="http://schemas.microsoft.com/office/drawing/2014/main" id="{1A8D9E86-DE52-432A-9D01-34089D4A23E6}"/>
              </a:ext>
            </a:extLst>
          </p:cNvPr>
          <p:cNvSpPr/>
          <p:nvPr/>
        </p:nvSpPr>
        <p:spPr>
          <a:xfrm>
            <a:off x="114847" y="2966954"/>
            <a:ext cx="865572" cy="679142"/>
          </a:xfrm>
          <a:prstGeom prst="flowChartMagneticDisk">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solidFill>
              </a:rPr>
              <a:t>source</a:t>
            </a:r>
          </a:p>
        </p:txBody>
      </p:sp>
      <p:sp>
        <p:nvSpPr>
          <p:cNvPr id="24" name="Flowchart: Magnetic Disk 23">
            <a:extLst>
              <a:ext uri="{FF2B5EF4-FFF2-40B4-BE49-F238E27FC236}">
                <a16:creationId xmlns:a16="http://schemas.microsoft.com/office/drawing/2014/main" id="{AC8D7D9F-23B5-448C-A2DA-587055A5F82D}"/>
              </a:ext>
            </a:extLst>
          </p:cNvPr>
          <p:cNvSpPr/>
          <p:nvPr/>
        </p:nvSpPr>
        <p:spPr>
          <a:xfrm>
            <a:off x="114847" y="3763902"/>
            <a:ext cx="865572" cy="679142"/>
          </a:xfrm>
          <a:prstGeom prst="flowChartMagneticDisk">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solidFill>
              </a:rPr>
              <a:t>source</a:t>
            </a:r>
          </a:p>
        </p:txBody>
      </p:sp>
    </p:spTree>
    <p:extLst>
      <p:ext uri="{BB962C8B-B14F-4D97-AF65-F5344CB8AC3E}">
        <p14:creationId xmlns:p14="http://schemas.microsoft.com/office/powerpoint/2010/main" val="582383171"/>
      </p:ext>
    </p:extLst>
  </p:cSld>
  <p:clrMapOvr>
    <a:masterClrMapping/>
  </p:clrMapOvr>
</p:sld>
</file>

<file path=ppt/theme/theme1.xml><?xml version="1.0" encoding="utf-8"?>
<a:theme xmlns:a="http://schemas.openxmlformats.org/drawingml/2006/main" name="PASS 2013_SpeakerTemplate_16x9">
  <a:themeElements>
    <a:clrScheme name="PASS Color Palette">
      <a:dk1>
        <a:srgbClr val="000000"/>
      </a:dk1>
      <a:lt1>
        <a:srgbClr val="AFAFAF"/>
      </a:lt1>
      <a:dk2>
        <a:srgbClr val="505050"/>
      </a:dk2>
      <a:lt2>
        <a:srgbClr val="FFFFFF"/>
      </a:lt2>
      <a:accent1>
        <a:srgbClr val="F0493E"/>
      </a:accent1>
      <a:accent2>
        <a:srgbClr val="B8232F"/>
      </a:accent2>
      <a:accent3>
        <a:srgbClr val="33C0CD"/>
      </a:accent3>
      <a:accent4>
        <a:srgbClr val="007579"/>
      </a:accent4>
      <a:accent5>
        <a:srgbClr val="302A7E"/>
      </a:accent5>
      <a:accent6>
        <a:srgbClr val="6658A6"/>
      </a:accent6>
      <a:hlink>
        <a:srgbClr val="33C0CD"/>
      </a:hlink>
      <a:folHlink>
        <a:srgbClr val="33C0CD"/>
      </a:folHlink>
    </a:clrScheme>
    <a:fontScheme name="PASS">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2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ec22_SlideDeckTemplate_2022-11-15" id="{334B6751-E2C1-4E74-84F3-63911716A670}" vid="{429A3892-6E3C-4ECB-8F0C-FED6456F5022}"/>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PASS 2013_SpeakerTemplate_16x9.potx</Template>
  <TotalTime>48686</TotalTime>
  <Words>1792</Words>
  <Application>Microsoft Office PowerPoint</Application>
  <PresentationFormat>On-screen Show (16:9)</PresentationFormat>
  <Paragraphs>433</Paragraphs>
  <Slides>36</Slides>
  <Notes>6</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36</vt:i4>
      </vt:variant>
    </vt:vector>
  </HeadingPairs>
  <TitlesOfParts>
    <vt:vector size="48" baseType="lpstr">
      <vt:lpstr>Arial</vt:lpstr>
      <vt:lpstr>Calibri</vt:lpstr>
      <vt:lpstr>Calibri Light</vt:lpstr>
      <vt:lpstr>Gill Sans</vt:lpstr>
      <vt:lpstr>Open Sans</vt:lpstr>
      <vt:lpstr>Segoe UI</vt:lpstr>
      <vt:lpstr>Segoe UI Light</vt:lpstr>
      <vt:lpstr>Segoe UI Semibold</vt:lpstr>
      <vt:lpstr>Segoe UI Semilight</vt:lpstr>
      <vt:lpstr>Verdana</vt:lpstr>
      <vt:lpstr>PASS 2013_SpeakerTemplate_16x9</vt:lpstr>
      <vt:lpstr>2_Custom Design</vt:lpstr>
      <vt:lpstr>PowerPoint Presentation</vt:lpstr>
      <vt:lpstr>Ike Ellis</vt:lpstr>
      <vt:lpstr>Kevin Feasel</vt:lpstr>
      <vt:lpstr>Agenda</vt:lpstr>
      <vt:lpstr>Research Azure data architecture</vt:lpstr>
      <vt:lpstr>At the end of this lecture, I’ll show you how to build this</vt:lpstr>
      <vt:lpstr>Example Data Platform Architecture</vt:lpstr>
      <vt:lpstr>Demo</vt:lpstr>
      <vt:lpstr>SQL Server as a Enterprise Data Architecture (EDA)</vt:lpstr>
      <vt:lpstr>Power BI without an enterprise data platform</vt:lpstr>
      <vt:lpstr>Power BI without an enterprise data platform</vt:lpstr>
      <vt:lpstr>Power BI Data Models With Transactional Sources</vt:lpstr>
      <vt:lpstr>Kimball dimensional modeling</vt:lpstr>
      <vt:lpstr>Star schemas</vt:lpstr>
      <vt:lpstr>Considerations for dimension tables</vt:lpstr>
      <vt:lpstr>Slowly Changing Dimensions</vt:lpstr>
      <vt:lpstr>Table Structure</vt:lpstr>
      <vt:lpstr>The key is using a surrogate key and adding two other columns</vt:lpstr>
      <vt:lpstr>Degenerate and Conformed Dimensions</vt:lpstr>
      <vt:lpstr>Considerations for fact tables</vt:lpstr>
      <vt:lpstr>The importance of grain</vt:lpstr>
      <vt:lpstr>Reasons to make a star schema</vt:lpstr>
      <vt:lpstr>Demo: Star Schema</vt:lpstr>
      <vt:lpstr>Don’t be afraid of files</vt:lpstr>
      <vt:lpstr>Parquet files</vt:lpstr>
      <vt:lpstr>Basic physical idea of a data lake</vt:lpstr>
      <vt:lpstr>Imagine using T-SQL to query all of your data, regardless of where it is stored</vt:lpstr>
      <vt:lpstr>Data virtualization as a concept</vt:lpstr>
      <vt:lpstr>Demo:  Data virtualization, T-SQL, Parquet Files</vt:lpstr>
      <vt:lpstr>DEMO: A Brief History of Spark</vt:lpstr>
      <vt:lpstr>Deciding the correct location for data marts</vt:lpstr>
      <vt:lpstr>The difference between orchestration and transformation</vt:lpstr>
      <vt:lpstr>Creating an orchestration pipeline</vt:lpstr>
      <vt:lpstr>Demo:  Show code notebooks and orchestration</vt:lpstr>
      <vt:lpstr>What logic stays in the data platform and what goes to Power BI</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Slide No more than 2 lines</dc:title>
  <dc:creator>Lana Montgomery</dc:creator>
  <cp:lastModifiedBy>Kevin Feasel</cp:lastModifiedBy>
  <cp:revision>1238</cp:revision>
  <dcterms:created xsi:type="dcterms:W3CDTF">2013-07-12T18:23:55Z</dcterms:created>
  <dcterms:modified xsi:type="dcterms:W3CDTF">2022-12-05T01:59:48Z</dcterms:modified>
</cp:coreProperties>
</file>